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93" r:id="rId3"/>
    <p:sldId id="302" r:id="rId4"/>
    <p:sldId id="328" r:id="rId5"/>
    <p:sldId id="299" r:id="rId6"/>
    <p:sldId id="298" r:id="rId7"/>
    <p:sldId id="301" r:id="rId8"/>
    <p:sldId id="300" r:id="rId9"/>
    <p:sldId id="292" r:id="rId10"/>
    <p:sldId id="294" r:id="rId11"/>
    <p:sldId id="323" r:id="rId12"/>
    <p:sldId id="288" r:id="rId13"/>
    <p:sldId id="295" r:id="rId14"/>
    <p:sldId id="296" r:id="rId15"/>
    <p:sldId id="287" r:id="rId16"/>
    <p:sldId id="297" r:id="rId17"/>
    <p:sldId id="304" r:id="rId18"/>
    <p:sldId id="329" r:id="rId19"/>
    <p:sldId id="330" r:id="rId20"/>
    <p:sldId id="331" r:id="rId21"/>
    <p:sldId id="332" r:id="rId22"/>
    <p:sldId id="333" r:id="rId23"/>
    <p:sldId id="334" r:id="rId24"/>
    <p:sldId id="335" r:id="rId25"/>
    <p:sldId id="324" r:id="rId26"/>
    <p:sldId id="321" r:id="rId27"/>
    <p:sldId id="322" r:id="rId28"/>
  </p:sldIdLst>
  <p:sldSz cx="9144000" cy="6858000" type="screen4x3"/>
  <p:notesSz cx="68580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7E8E83"/>
    <a:srgbClr val="A0ACA4"/>
    <a:srgbClr val="0000FF"/>
    <a:srgbClr val="FFFF00"/>
    <a:srgbClr val="495BA3"/>
    <a:srgbClr val="DCCFA5"/>
    <a:srgbClr val="2A6D3A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11" autoAdjust="0"/>
    <p:restoredTop sz="93605" autoAdjust="0"/>
  </p:normalViewPr>
  <p:slideViewPr>
    <p:cSldViewPr>
      <p:cViewPr varScale="1">
        <p:scale>
          <a:sx n="115" d="100"/>
          <a:sy n="115" d="100"/>
        </p:scale>
        <p:origin x="140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66" d="100"/>
          <a:sy n="66" d="100"/>
        </p:scale>
        <p:origin x="3062" y="288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93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5579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93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831264"/>
            <a:ext cx="2972421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93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5579" y="8831264"/>
            <a:ext cx="2972421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pPr>
              <a:defRPr/>
            </a:pPr>
            <a:fld id="{4A5AA285-BD12-4282-A788-6D254422998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6635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5579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711" y="4416426"/>
            <a:ext cx="5028579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31264"/>
            <a:ext cx="2972421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5579" y="8831264"/>
            <a:ext cx="2972421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146204F0-6891-43ED-B78D-50F4FC9D77C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4370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F23F9B-9C3E-4C18-A540-380A9FF92F56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146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Describe</a:t>
            </a:r>
            <a:r>
              <a:rPr lang="en-US" baseline="0" dirty="0"/>
              <a:t> product and capability, importance/impact, etc.. </a:t>
            </a:r>
            <a:r>
              <a:rPr lang="en-US" dirty="0"/>
              <a:t>Describe</a:t>
            </a:r>
            <a:r>
              <a:rPr lang="en-US" baseline="0" dirty="0"/>
              <a:t> product and capability.  Employ images generously. Tell a good story.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498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Funding for all FY’s funded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989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5129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4647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0392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3685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52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4371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1996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317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Keep it simple and clear</a:t>
            </a:r>
            <a:r>
              <a:rPr lang="en-US" baseline="0" dirty="0"/>
              <a:t>.  You may use a second slide if needed, however.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4216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9100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862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Keep it simple and clear</a:t>
            </a:r>
            <a:r>
              <a:rPr lang="en-US" baseline="0" dirty="0"/>
              <a:t>.  You may use a second slide if needed, however.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567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Keep it simple and clear</a:t>
            </a:r>
            <a:r>
              <a:rPr lang="en-US" baseline="0" dirty="0"/>
              <a:t>.  Particularly with modeling efforts - the interaction of different models, modules and updates needs to be clear. Where in the grand scheme of things does this research fit?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137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Include all PRODUCTS/DELIVERABLES as specified in the original WU documentation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572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4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Include all PRODUCTS/DELIVERABLES as specified in the original WU documentation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20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Describe</a:t>
            </a:r>
            <a:r>
              <a:rPr lang="en-US" baseline="0" dirty="0"/>
              <a:t> product and capability, importance/impact, etc.. Employ images generously. Tell a good story.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067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Describe</a:t>
            </a:r>
            <a:r>
              <a:rPr lang="en-US" baseline="0" dirty="0"/>
              <a:t> product and capability, importance/impact, etc..  </a:t>
            </a:r>
            <a:r>
              <a:rPr lang="en-US" dirty="0"/>
              <a:t>Describe</a:t>
            </a:r>
            <a:r>
              <a:rPr lang="en-US" baseline="0" dirty="0"/>
              <a:t> product and capability.  Employ images generously. Tell a good story.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6204F0-6891-43ED-B78D-50F4FC9D77C1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30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65100"/>
            <a:ext cx="1943100" cy="5930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65100"/>
            <a:ext cx="5676900" cy="5930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0" descr="castlogo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772400" y="129382"/>
            <a:ext cx="1295400" cy="985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76400" y="165100"/>
            <a:ext cx="5867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 ____ __ ____  _____ _____ _____</a:t>
            </a:r>
          </a:p>
        </p:txBody>
      </p:sp>
      <p:sp>
        <p:nvSpPr>
          <p:cNvPr id="3" name="Title Placeholder 2"/>
          <p:cNvSpPr>
            <a:spLocks noGrp="1" noChangeArrowheads="1"/>
          </p:cNvSpPr>
          <p:nvPr>
            <p:ph type="title"/>
          </p:nvPr>
        </p:nvSpPr>
        <p:spPr bwMode="auto">
          <a:xfrm>
            <a:off x="1676400" y="165100"/>
            <a:ext cx="5867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9" name="Rectangle 15"/>
          <p:cNvSpPr>
            <a:spLocks noChangeArrowheads="1"/>
          </p:cNvSpPr>
          <p:nvPr userDrawn="1"/>
        </p:nvSpPr>
        <p:spPr bwMode="auto">
          <a:xfrm>
            <a:off x="0" y="6629400"/>
            <a:ext cx="9144000" cy="228600"/>
          </a:xfrm>
          <a:prstGeom prst="rect">
            <a:avLst/>
          </a:prstGeom>
          <a:solidFill>
            <a:srgbClr val="7E8E8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/>
          </a:p>
        </p:txBody>
      </p:sp>
      <p:sp>
        <p:nvSpPr>
          <p:cNvPr id="1040" name="Text Box 16"/>
          <p:cNvSpPr txBox="1">
            <a:spLocks noChangeArrowheads="1"/>
          </p:cNvSpPr>
          <p:nvPr/>
        </p:nvSpPr>
        <p:spPr bwMode="auto">
          <a:xfrm>
            <a:off x="26988" y="6629400"/>
            <a:ext cx="39333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FY22</a:t>
            </a:r>
            <a:r>
              <a:rPr lang="en-US" sz="1200" b="1" baseline="0" dirty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EMRRP In-Progress Review Meeting/Webinar</a:t>
            </a:r>
            <a:endParaRPr lang="en-US" sz="2400" b="1" dirty="0">
              <a:solidFill>
                <a:schemeClr val="folHlink"/>
              </a:solidFill>
              <a:latin typeface="Times New Roman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79375"/>
            <a:ext cx="1579697" cy="1085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-5670" y="1260614"/>
            <a:ext cx="9149669" cy="1873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17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18" name="Text Box 30"/>
          <p:cNvSpPr txBox="1">
            <a:spLocks noChangeArrowheads="1"/>
          </p:cNvSpPr>
          <p:nvPr/>
        </p:nvSpPr>
        <p:spPr bwMode="auto">
          <a:xfrm>
            <a:off x="1752600" y="69503"/>
            <a:ext cx="5867400" cy="1149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norm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en-US" b="1" dirty="0"/>
              <a:t>Integrating Environmental Considerations with Water Resource Simulations</a:t>
            </a:r>
            <a:endParaRPr lang="en-US" b="1" dirty="0"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29">
            <a:extLst>
              <a:ext uri="{FF2B5EF4-FFF2-40B4-BE49-F238E27FC236}">
                <a16:creationId xmlns:a16="http://schemas.microsoft.com/office/drawing/2014/main" id="{739A44BD-3E7F-CA43-994D-8B7B7E0370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665506"/>
            <a:ext cx="80010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800" b="1" dirty="0">
                <a:cs typeface="Arial" charset="0"/>
              </a:rPr>
              <a:t>Product Development Lead:  </a:t>
            </a:r>
            <a:r>
              <a:rPr lang="en-US" sz="1800" dirty="0">
                <a:cs typeface="Arial" charset="0"/>
              </a:rPr>
              <a:t>Todd Steissberg (ERDC-EL)</a:t>
            </a:r>
          </a:p>
          <a:p>
            <a:pPr>
              <a:spcBef>
                <a:spcPts val="600"/>
              </a:spcBef>
            </a:pPr>
            <a:r>
              <a:rPr lang="en-US" sz="1800" b="1" dirty="0">
                <a:cs typeface="Arial" charset="0"/>
              </a:rPr>
              <a:t>Product Development Team: 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u="sng" dirty="0">
                <a:cs typeface="Arial" charset="0"/>
              </a:rPr>
              <a:t>Leila Ostadrahimi </a:t>
            </a:r>
            <a:r>
              <a:rPr lang="en-US" sz="1600" dirty="0">
                <a:cs typeface="Arial" charset="0"/>
              </a:rPr>
              <a:t>(HEC, </a:t>
            </a:r>
            <a:r>
              <a:rPr lang="en-US" sz="1600" u="sng" dirty="0">
                <a:cs typeface="Arial" charset="0"/>
              </a:rPr>
              <a:t>Water Quality Lead</a:t>
            </a:r>
            <a:r>
              <a:rPr lang="en-US" sz="1600" dirty="0">
                <a:cs typeface="Arial" charset="0"/>
              </a:rPr>
              <a:t>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u="sng" dirty="0">
                <a:cs typeface="Arial" charset="0"/>
              </a:rPr>
              <a:t>Joan Klipsch </a:t>
            </a:r>
            <a:r>
              <a:rPr lang="en-US" sz="1600" dirty="0">
                <a:cs typeface="Arial" charset="0"/>
              </a:rPr>
              <a:t>(HEC, </a:t>
            </a:r>
            <a:r>
              <a:rPr lang="en-US" sz="1600" u="sng" dirty="0">
                <a:cs typeface="Arial" charset="0"/>
              </a:rPr>
              <a:t>ResSim Lead</a:t>
            </a:r>
            <a:r>
              <a:rPr lang="en-US" sz="1600" dirty="0">
                <a:cs typeface="Arial" charset="0"/>
              </a:rPr>
              <a:t>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Zhonglong Zhang (ERDC-</a:t>
            </a:r>
            <a:r>
              <a:rPr lang="en-US" sz="1600" dirty="0">
                <a:solidFill>
                  <a:schemeClr val="accent4">
                    <a:lumMod val="95000"/>
                    <a:lumOff val="5000"/>
                  </a:schemeClr>
                </a:solidFill>
                <a:cs typeface="Arial" charset="0"/>
              </a:rPr>
              <a:t>LimnoTech</a:t>
            </a:r>
            <a:r>
              <a:rPr lang="en-US" sz="1600" dirty="0">
                <a:cs typeface="Arial" charset="0"/>
              </a:rPr>
              <a:t>) 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Billy Johnson (LimnoTech)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Steve Andrews (RMA)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John DeGeorge (RMA)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Mark Jensen (HEC)</a:t>
            </a:r>
          </a:p>
          <a:p>
            <a:pPr>
              <a:spcBef>
                <a:spcPts val="600"/>
              </a:spcBef>
            </a:pPr>
            <a:r>
              <a:rPr lang="en-US" sz="1800" b="1" dirty="0">
                <a:cs typeface="Arial" charset="0"/>
              </a:rPr>
              <a:t>Corps District Collaboration: 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u="sng" dirty="0">
                <a:cs typeface="Arial" charset="0"/>
              </a:rPr>
              <a:t>Brian Zettle</a:t>
            </a:r>
            <a:r>
              <a:rPr lang="en-US" sz="1600" dirty="0">
                <a:cs typeface="Arial" charset="0"/>
              </a:rPr>
              <a:t> (SAM, </a:t>
            </a:r>
            <a:r>
              <a:rPr lang="en-US" sz="1600" u="sng" dirty="0">
                <a:cs typeface="Arial" charset="0"/>
              </a:rPr>
              <a:t>CoP Lead</a:t>
            </a:r>
            <a:r>
              <a:rPr lang="en-US" sz="1600" dirty="0">
                <a:cs typeface="Arial" charset="0"/>
              </a:rPr>
              <a:t>, SON Proponent)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Alexis Mills (NWD)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Jeff Tripe (NWK)</a:t>
            </a:r>
          </a:p>
          <a:p>
            <a:pPr marL="685800" lvl="1" indent="-228600">
              <a:spcBef>
                <a:spcPts val="0"/>
              </a:spcBef>
              <a:buFont typeface="Arial" pitchFamily="34" charset="0"/>
              <a:buChar char="•"/>
            </a:pPr>
            <a:r>
              <a:rPr lang="en-US" sz="1600" dirty="0">
                <a:cs typeface="Arial" charset="0"/>
              </a:rPr>
              <a:t>Erich </a:t>
            </a:r>
            <a:r>
              <a:rPr lang="en-US" sz="1600" dirty="0">
                <a:solidFill>
                  <a:schemeClr val="accent4">
                    <a:lumMod val="95000"/>
                    <a:lumOff val="5000"/>
                  </a:schemeClr>
                </a:solidFill>
                <a:cs typeface="Arial" charset="0"/>
              </a:rPr>
              <a:t>Emery</a:t>
            </a:r>
            <a:r>
              <a:rPr lang="en-US" sz="1600" dirty="0">
                <a:cs typeface="Arial" charset="0"/>
              </a:rPr>
              <a:t> (</a:t>
            </a:r>
            <a:r>
              <a:rPr lang="en-US" sz="1600" dirty="0">
                <a:solidFill>
                  <a:schemeClr val="accent4">
                    <a:lumMod val="95000"/>
                    <a:lumOff val="5000"/>
                  </a:schemeClr>
                </a:solidFill>
                <a:cs typeface="Arial" charset="0"/>
              </a:rPr>
              <a:t>LRD</a:t>
            </a:r>
            <a:r>
              <a:rPr lang="en-US" sz="1600" dirty="0">
                <a:cs typeface="Arial" charset="0"/>
              </a:rPr>
              <a:t>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99762"/>
            <a:ext cx="5867400" cy="584775"/>
          </a:xfrm>
        </p:spPr>
        <p:txBody>
          <a:bodyPr>
            <a:spAutoFit/>
          </a:bodyPr>
          <a:lstStyle/>
          <a:p>
            <a:r>
              <a:rPr lang="en-US" sz="3200" dirty="0"/>
              <a:t>Approach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524000"/>
            <a:ext cx="3429000" cy="5198346"/>
          </a:xfrm>
        </p:spPr>
        <p:txBody>
          <a:bodyPr>
            <a:spAutoFit/>
          </a:bodyPr>
          <a:lstStyle/>
          <a:p>
            <a:pPr eaLnBrk="1" hangingPunct="1"/>
            <a:r>
              <a:rPr lang="en-US" sz="2000" b="1" dirty="0">
                <a:latin typeface="Arial" charset="0"/>
                <a:cs typeface="Arial" charset="0"/>
              </a:rPr>
              <a:t>User Interface:</a:t>
            </a:r>
            <a:endParaRPr lang="en-US" sz="2000" dirty="0">
              <a:latin typeface="Arial" charset="0"/>
              <a:cs typeface="Arial" charset="0"/>
            </a:endParaRPr>
          </a:p>
          <a:p>
            <a:pPr lvl="1" eaLnBrk="1" hangingPunct="1"/>
            <a:r>
              <a:rPr lang="en-US" sz="1800" dirty="0">
                <a:latin typeface="Arial" charset="0"/>
                <a:cs typeface="Arial" charset="0"/>
              </a:rPr>
              <a:t>Extends ResSim user interface for WQ</a:t>
            </a:r>
          </a:p>
          <a:p>
            <a:pPr lvl="1" eaLnBrk="1" hangingPunct="1"/>
            <a:r>
              <a:rPr lang="en-US" sz="1800" dirty="0">
                <a:latin typeface="Arial" charset="0"/>
                <a:cs typeface="Arial" charset="0"/>
              </a:rPr>
              <a:t>Leverages existing capabilities:</a:t>
            </a:r>
          </a:p>
          <a:p>
            <a:pPr lvl="2" eaLnBrk="1" hangingPunct="1">
              <a:spcBef>
                <a:spcPts val="300"/>
              </a:spcBef>
            </a:pPr>
            <a:r>
              <a:rPr lang="en-US" sz="1600" dirty="0">
                <a:latin typeface="Arial" charset="0"/>
                <a:cs typeface="Arial" charset="0"/>
              </a:rPr>
              <a:t>HEC-ResSim:</a:t>
            </a:r>
          </a:p>
          <a:p>
            <a:pPr lvl="3" eaLnBrk="1" hangingPunct="1">
              <a:spcBef>
                <a:spcPts val="300"/>
              </a:spcBef>
            </a:pPr>
            <a:r>
              <a:rPr lang="en-US" dirty="0">
                <a:latin typeface="Arial" charset="0"/>
                <a:cs typeface="Arial" charset="0"/>
              </a:rPr>
              <a:t>Plots</a:t>
            </a:r>
          </a:p>
          <a:p>
            <a:pPr lvl="3" eaLnBrk="1" hangingPunct="1">
              <a:spcBef>
                <a:spcPts val="300"/>
              </a:spcBef>
            </a:pPr>
            <a:r>
              <a:rPr lang="en-US" dirty="0">
                <a:latin typeface="Arial" charset="0"/>
                <a:cs typeface="Arial" charset="0"/>
              </a:rPr>
              <a:t>Reports</a:t>
            </a:r>
          </a:p>
          <a:p>
            <a:pPr lvl="3" eaLnBrk="1" hangingPunct="1">
              <a:spcBef>
                <a:spcPts val="300"/>
              </a:spcBef>
            </a:pPr>
            <a:r>
              <a:rPr lang="en-US" dirty="0">
                <a:latin typeface="Arial" charset="0"/>
                <a:cs typeface="Arial" charset="0"/>
              </a:rPr>
              <a:t>Schematic</a:t>
            </a:r>
          </a:p>
          <a:p>
            <a:pPr lvl="3" eaLnBrk="1" hangingPunct="1">
              <a:spcBef>
                <a:spcPts val="300"/>
              </a:spcBef>
            </a:pPr>
            <a:r>
              <a:rPr lang="en-US" dirty="0">
                <a:latin typeface="Arial" charset="0"/>
                <a:cs typeface="Arial" charset="0"/>
              </a:rPr>
              <a:t>Operating rules</a:t>
            </a:r>
          </a:p>
          <a:p>
            <a:pPr lvl="3" eaLnBrk="1" hangingPunct="1">
              <a:spcBef>
                <a:spcPts val="300"/>
              </a:spcBef>
            </a:pPr>
            <a:r>
              <a:rPr lang="en-US" dirty="0">
                <a:latin typeface="Arial" charset="0"/>
                <a:cs typeface="Arial" charset="0"/>
              </a:rPr>
              <a:t>Hydrology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HEC-RAS:</a:t>
            </a:r>
          </a:p>
          <a:p>
            <a:pPr lvl="3" eaLnBrk="1" hangingPunct="1"/>
            <a:r>
              <a:rPr lang="en-US" dirty="0">
                <a:latin typeface="Arial" charset="0"/>
                <a:cs typeface="Arial" charset="0"/>
              </a:rPr>
              <a:t>Meteorology and WQ stations</a:t>
            </a:r>
          </a:p>
          <a:p>
            <a:pPr lvl="3" eaLnBrk="1" hangingPunct="1"/>
            <a:r>
              <a:rPr lang="en-US" dirty="0">
                <a:latin typeface="Arial" charset="0"/>
                <a:cs typeface="Arial" charset="0"/>
              </a:rPr>
              <a:t>WQ plots</a:t>
            </a:r>
          </a:p>
          <a:p>
            <a:pPr lvl="3" eaLnBrk="1" hangingPunct="1"/>
            <a:r>
              <a:rPr lang="en-US" dirty="0">
                <a:latin typeface="Arial" charset="0"/>
                <a:cs typeface="Arial" charset="0"/>
              </a:rPr>
              <a:t>WQ cells</a:t>
            </a:r>
          </a:p>
          <a:p>
            <a:endParaRPr lang="en-US" dirty="0"/>
          </a:p>
        </p:txBody>
      </p:sp>
      <p:pic>
        <p:nvPicPr>
          <p:cNvPr id="6" name="Picture 5" descr=" 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7600" y="1676400"/>
            <a:ext cx="5410200" cy="451527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22397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774700"/>
          </a:xfrm>
        </p:spPr>
        <p:txBody>
          <a:bodyPr/>
          <a:lstStyle/>
          <a:p>
            <a:r>
              <a:rPr lang="en-US" dirty="0"/>
              <a:t>Field Engagement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EB2EE5A-71C0-494F-86A5-5B1E3BB0F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524000"/>
            <a:ext cx="8686800" cy="5029200"/>
          </a:xfrm>
        </p:spPr>
        <p:txBody>
          <a:bodyPr/>
          <a:lstStyle/>
          <a:p>
            <a:r>
              <a:rPr lang="en-US" sz="1800" dirty="0">
                <a:latin typeface="Arial" pitchFamily="34" charset="0"/>
                <a:cs typeface="Arial" pitchFamily="34" charset="0"/>
              </a:rPr>
              <a:t>Project Planning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Team meetings and conference calls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Periodic project updates to PDT, ERARG members, and field personnel by phone, web meeting, and email</a:t>
            </a:r>
          </a:p>
          <a:p>
            <a:r>
              <a:rPr lang="en-US" sz="1800" dirty="0">
                <a:latin typeface="Arial" pitchFamily="34" charset="0"/>
                <a:cs typeface="Arial" pitchFamily="34" charset="0"/>
              </a:rPr>
              <a:t>Reporting 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</a:t>
            </a:r>
          </a:p>
          <a:p>
            <a:pPr lvl="1"/>
            <a:r>
              <a:rPr lang="en-US" sz="18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Quarterly updates to: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Corps Water Quality Committee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sz="1800" dirty="0">
                <a:latin typeface="Arial" pitchFamily="34" charset="0"/>
                <a:cs typeface="Arial" pitchFamily="34" charset="0"/>
              </a:rPr>
              <a:t>Field Work Coordination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Coordination with NWD (Alexis Mills, Dan Turner, Kathryn Tackley):</a:t>
            </a:r>
          </a:p>
          <a:p>
            <a:pPr lvl="2"/>
            <a:r>
              <a:rPr lang="en-US" dirty="0">
                <a:latin typeface="Arial" pitchFamily="34" charset="0"/>
                <a:cs typeface="Arial" pitchFamily="34" charset="0"/>
              </a:rPr>
              <a:t>Added Total Dissolved Gas capabilities to water quality modules in support of the Columbia River System Operation Environmental Impact Statement study (FY17 – FY18)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Collaborated with J.J. Baum, Terra Salamida, and Nancy Lam (SPK)</a:t>
            </a:r>
          </a:p>
          <a:p>
            <a:pPr lvl="2"/>
            <a:r>
              <a:rPr lang="en-US" dirty="0">
                <a:latin typeface="Arial" pitchFamily="34" charset="0"/>
                <a:cs typeface="Arial" pitchFamily="34" charset="0"/>
              </a:rPr>
              <a:t>Software and model development and testing</a:t>
            </a:r>
          </a:p>
          <a:p>
            <a:pPr lvl="1"/>
            <a:endParaRPr lang="en-US" sz="18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0544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99763"/>
            <a:ext cx="5867400" cy="584775"/>
          </a:xfrm>
        </p:spPr>
        <p:txBody>
          <a:bodyPr>
            <a:spAutoFit/>
          </a:bodyPr>
          <a:lstStyle/>
          <a:p>
            <a:r>
              <a:rPr lang="en-US" sz="3200" dirty="0"/>
              <a:t>Scheduled Products</a:t>
            </a:r>
            <a:endParaRPr lang="en-US" sz="1600" dirty="0">
              <a:solidFill>
                <a:srgbClr val="FF0000"/>
              </a:solidFill>
            </a:endParaRPr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3DDF56B5-9164-564D-AF8A-BC86E0893E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7832222"/>
              </p:ext>
            </p:extLst>
          </p:nvPr>
        </p:nvGraphicFramePr>
        <p:xfrm>
          <a:off x="335280" y="1600200"/>
          <a:ext cx="8549640" cy="492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34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0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329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4406">
                <a:tc gridSpan="4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 Products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3192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Due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Current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Percent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Complete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Projected Completion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406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(%)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396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 Water quality software design document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Q4/FY16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95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HEC-ResSim unit test program with 1D water quality capabilities (temperature, conservative constituent, and eutrophication)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3192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 EL 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Water Quality libraries developed and ready to link with HEC-ResSim to provide eutrophication simulation capability (DO, nutrients, etc.)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Q3/FY17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Q3/FY17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68984"/>
            <a:ext cx="5867400" cy="646331"/>
          </a:xfrm>
        </p:spPr>
        <p:txBody>
          <a:bodyPr>
            <a:spAutoFit/>
          </a:bodyPr>
          <a:lstStyle/>
          <a:p>
            <a:r>
              <a:rPr lang="en-US" sz="3600" dirty="0"/>
              <a:t>Scheduled Products</a:t>
            </a:r>
            <a:endParaRPr lang="en-US" sz="1600" dirty="0">
              <a:solidFill>
                <a:srgbClr val="FF0000"/>
              </a:solidFill>
            </a:endParaRPr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54C287DA-B340-4A47-AA37-AD38F760C7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7255417"/>
              </p:ext>
            </p:extLst>
          </p:nvPr>
        </p:nvGraphicFramePr>
        <p:xfrm>
          <a:off x="289560" y="1743954"/>
          <a:ext cx="8549640" cy="38927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11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0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329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4406">
                <a:tc gridSpan="4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 Products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3192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Due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Current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Percent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Complete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Projected Completion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406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(%)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3192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 Beta version: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HEC-ResSim with full (temperature and eutrophication) 1D water quality simulation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 analysis capabilities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Q3/FY18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Q1/FY20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6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 Software tested and ready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to deploy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Q4/FY18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Q4/FY20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3192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 Software documentation (user’s manual and applications guide)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prepared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Q4/FY20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4900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774700"/>
          </a:xfrm>
        </p:spPr>
        <p:txBody>
          <a:bodyPr/>
          <a:lstStyle/>
          <a:p>
            <a:r>
              <a:rPr lang="en-US" dirty="0"/>
              <a:t>Scheduled Products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52600"/>
            <a:ext cx="8610600" cy="3124200"/>
          </a:xfrm>
        </p:spPr>
        <p:txBody>
          <a:bodyPr/>
          <a:lstStyle/>
          <a:p>
            <a:pPr>
              <a:buNone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	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4297799"/>
              </p:ext>
            </p:extLst>
          </p:nvPr>
        </p:nvGraphicFramePr>
        <p:xfrm>
          <a:off x="182880" y="1524000"/>
          <a:ext cx="8808720" cy="4972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47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6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00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763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4406">
                <a:tc gridSpan="4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 Products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3192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Scheduled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Due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Current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Percent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Complete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Projected Completion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406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(%)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3192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 </a:t>
                      </a:r>
                      <a:r>
                        <a:rPr lang="en-US" b="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Deployment Version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HEC-ResSim with full (temperature and eutrophication) 1D water quality simulation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 analysis capabilities, with documentation, posted to HEC and ERDC-EL websites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Q2/FY19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Q4/FY21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6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 Technical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Transfer: </a:t>
                      </a:r>
                      <a:r>
                        <a:rPr lang="en-US" strike="sngStrik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Two-day</a:t>
                      </a:r>
                      <a:r>
                        <a:rPr lang="en-US" strike="sngStrike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water quality modeling workshop </a:t>
                      </a:r>
                      <a:r>
                        <a:rPr lang="en-US" strike="noStrike" baseline="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Webinar demonstrations and working sessions</a:t>
                      </a:r>
                      <a:endParaRPr lang="en-US" strike="noStrike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Q2/FY19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Q4/FY20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3192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 Technical Transfer: Documentation posted to HEC and EL websites; reports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 papers prepared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Q2/FY19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Q4/FY20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3172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Products/Achievements</a:t>
            </a:r>
            <a:br>
              <a:rPr lang="en-US" dirty="0"/>
            </a:b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7" name="Content Placeholder 4"/>
          <p:cNvSpPr txBox="1">
            <a:spLocks/>
          </p:cNvSpPr>
          <p:nvPr/>
        </p:nvSpPr>
        <p:spPr bwMode="auto">
          <a:xfrm>
            <a:off x="4495800" y="1828800"/>
            <a:ext cx="41529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endParaRPr lang="en-US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979448"/>
              </p:ext>
            </p:extLst>
          </p:nvPr>
        </p:nvGraphicFramePr>
        <p:xfrm>
          <a:off x="539635" y="1600200"/>
          <a:ext cx="8077200" cy="467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3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Additional Products/Achievements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 Development of total dissolved</a:t>
                      </a:r>
                      <a:r>
                        <a:rPr lang="en-US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gas (TDG) capability for NWD Columbia River NEPA analysis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Q3/FY17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 HDF5 interface libraries built that can be used with Fortran,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.Net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(Visual Basic and C#), and Java. These libraries provide a user-friendly interface for exchanging data with HDF5 files. These general-purpose libraries can be used by HEC-ResSim, HEC-RAS, HEC-HMS, and other programs to store and retrieve hydrologic and environmental data.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 Collaboration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established with Sonoma County Water Agency (SCWA) to complete development of shared WQ engine. SCWA will provide funding for WQ engine development and then apply HEC-ResSim for their Russian River WQ study in FY19. </a:t>
                      </a: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Q4/FY18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914400"/>
          </a:xfrm>
        </p:spPr>
        <p:txBody>
          <a:bodyPr/>
          <a:lstStyle/>
          <a:p>
            <a:r>
              <a:rPr lang="en-US" dirty="0"/>
              <a:t>Additional Products/Achievements</a:t>
            </a:r>
            <a:br>
              <a:rPr lang="en-US" dirty="0"/>
            </a:br>
            <a:endParaRPr lang="en-US" sz="1600" dirty="0">
              <a:solidFill>
                <a:srgbClr val="FF0000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2400275"/>
              </p:ext>
            </p:extLst>
          </p:nvPr>
        </p:nvGraphicFramePr>
        <p:xfrm>
          <a:off x="480060" y="1676400"/>
          <a:ext cx="8183880" cy="4951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3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387">
                <a:tc gridSpan="2"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Additional Products/Achievements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36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(Qtr/Yr)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30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 S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et of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water quality web pages have been created that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provide an overview of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ERDC-HEC collaboration and water quality software being developed under this work unit, other EMRRP work units, and with District funding and collaboration.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Web pages include summaries of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ERDC-EL NSM and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RVSM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modules, water quality capabilities being developed in HEC-RAS, HEC-ResSim, and HEC-HMS, in addition to technical references, sponsors, collaborators, and instructions for users to submit feedback/suggestions for improvements.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Web Address: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www.hec.usace.army.mil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/software/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waterquality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Q2/FY19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621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/>
          </a:bodyPr>
          <a:lstStyle/>
          <a:p>
            <a:r>
              <a:rPr lang="en-US" dirty="0"/>
              <a:t>FY 16 - 21 Accomplishments</a:t>
            </a:r>
            <a:br>
              <a:rPr lang="en-US" dirty="0"/>
            </a:br>
            <a:r>
              <a:rPr lang="en-US" sz="2400" dirty="0"/>
              <a:t>Water Quality Transport Engine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00ACE163-C8D8-1646-8D9D-2891DAC3D6B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14744611"/>
                  </p:ext>
                </p:extLst>
              </p:nvPr>
            </p:nvGraphicFramePr>
            <p:xfrm>
              <a:off x="0" y="1347267"/>
              <a:ext cx="5040957" cy="97564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504095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975642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14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limLow>
                                  <m:limLowPr>
                                    <m:ctrlPr>
                                      <a:rPr lang="en-US" sz="100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groupChr>
                                      <m:groupChrPr>
                                        <m:chr m:val="⏟"/>
                                        <m:ctrlPr>
                                          <a:rPr lang="en-US" sz="10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groupChrPr>
                                      <m:e>
                                        <m:f>
                                          <m:fPr>
                                            <m:ctrlPr>
                                              <a:rPr lang="en-US" sz="1000" i="1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𝐶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den>
                                        </m:f>
                                      </m:e>
                                    </m:groupChr>
                                  </m:e>
                                  <m:lim>
                                    <m:eqArr>
                                      <m:eqArrPr>
                                        <m:ctrlPr>
                                          <a:rPr lang="en-US" sz="10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m:rPr>
                                            <m:nor/>
                                          </m:rPr>
                                          <a:rPr lang="en-US" sz="10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</a:rPr>
                                          <m:t>time</m:t>
                                        </m:r>
                                      </m:e>
                                      <m:e>
                                        <m:r>
                                          <m:rPr>
                                            <m:nor/>
                                          </m:rPr>
                                          <a:rPr lang="en-US" sz="10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</a:rPr>
                                          <m:t>derivative</m:t>
                                        </m:r>
                                      </m:e>
                                    </m:eqArr>
                                  </m:lim>
                                </m:limLow>
                                <m: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+  </m:t>
                                </m:r>
                                <m:limLow>
                                  <m:limLowPr>
                                    <m:ctrlPr>
                                      <a:rPr lang="en-US" sz="10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groupChr>
                                      <m:groupChrPr>
                                        <m:chr m:val="⏟"/>
                                        <m:ctrlPr>
                                          <a:rPr lang="en-US" sz="10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groupChrPr>
                                      <m:e>
                                        <m:f>
                                          <m:fPr>
                                            <m:ctrlPr>
                                              <a:rPr lang="en-US" sz="1000" i="1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US" sz="1000" i="1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sz="10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  <m:t>𝑣𝐶</m:t>
                                                </m:r>
                                              </m:e>
                                            </m:d>
                                          </m:num>
                                          <m:den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den>
                                        </m:f>
                                      </m:e>
                                    </m:groupChr>
                                  </m:e>
                                  <m:lim>
                                    <m:r>
                                      <m:rPr>
                                        <m:nor/>
                                      </m:rPr>
                                      <a:rPr lang="en-US" sz="1000">
                                        <a:solidFill>
                                          <a:schemeClr val="tx1"/>
                                        </a:solidFill>
                                        <a:effectLst/>
                                      </a:rPr>
                                      <m:t>advection</m:t>
                                    </m:r>
                                  </m:lim>
                                </m:limLow>
                                <m: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 =  </m:t>
                                </m:r>
                                <m:limLow>
                                  <m:limLowPr>
                                    <m:ctrlPr>
                                      <a:rPr lang="en-US" sz="10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groupChr>
                                      <m:groupChrPr>
                                        <m:chr m:val="⏟"/>
                                        <m:ctrlPr>
                                          <a:rPr lang="en-US" sz="10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groupChrPr>
                                      <m:e>
                                        <m:f>
                                          <m:fPr>
                                            <m:ctrlPr>
                                              <a:rPr lang="en-US" sz="1000" i="1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𝜕</m:t>
                                            </m:r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den>
                                        </m:f>
                                        <m:d>
                                          <m:dPr>
                                            <m:ctrlPr>
                                              <a:rPr lang="en-US" sz="1000" i="1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0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𝐾</m:t>
                                            </m:r>
                                            <m:f>
                                              <m:fPr>
                                                <m:ctrlPr>
                                                  <a:rPr lang="en-US" sz="1000" i="1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sz="10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  <m:t>𝜕</m:t>
                                                </m:r>
                                                <m:r>
                                                  <a:rPr lang="en-US" sz="10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  <m:t>𝑐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en-US" sz="10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  <m:t>𝑑𝑥</m:t>
                                                </m:r>
                                              </m:den>
                                            </m:f>
                                          </m:e>
                                        </m:d>
                                      </m:e>
                                    </m:groupChr>
                                  </m:e>
                                  <m:lim>
                                    <m:r>
                                      <m:rPr>
                                        <m:nor/>
                                      </m:rPr>
                                      <a:rPr lang="en-US" sz="1000">
                                        <a:solidFill>
                                          <a:schemeClr val="tx1"/>
                                        </a:solidFill>
                                        <a:effectLst/>
                                      </a:rPr>
                                      <m:t>diffusion</m:t>
                                    </m:r>
                                  </m:lim>
                                </m:limLow>
                                <m: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 + </m:t>
                                </m:r>
                                <m:r>
                                  <m:rPr>
                                    <m:nor/>
                                  </m:rP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</a:rPr>
                                  <m:t>sources</m:t>
                                </m:r>
                                <m:r>
                                  <m:rPr>
                                    <m:nor/>
                                  </m:rP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</a:rPr>
                                  <m:t>/</m:t>
                                </m:r>
                                <m:r>
                                  <m:rPr>
                                    <m:nor/>
                                  </m:rPr>
                                  <a:rPr lang="en-US" sz="1000">
                                    <a:solidFill>
                                      <a:schemeClr val="tx1"/>
                                    </a:solidFill>
                                    <a:effectLst/>
                                  </a:rPr>
                                  <m:t>sinks</m:t>
                                </m:r>
                              </m:oMath>
                            </m:oMathPara>
                          </a14:m>
                          <a:endParaRPr lang="en-US" sz="1000" dirty="0">
                            <a:solidFill>
                              <a:schemeClr val="tx1"/>
                            </a:solidFill>
                            <a:effectLst/>
                            <a:latin typeface="Open Sans" panose="020B060603050402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00ACE163-C8D8-1646-8D9D-2891DAC3D6B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14744611"/>
                  </p:ext>
                </p:extLst>
              </p:nvPr>
            </p:nvGraphicFramePr>
            <p:xfrm>
              <a:off x="0" y="1347267"/>
              <a:ext cx="5040957" cy="97564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504095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97564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252" t="-1299" r="-756" b="-389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AB91865A-8E89-E743-86E3-31F9B505F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400" y="1458144"/>
            <a:ext cx="5319104" cy="4104456"/>
          </a:xfrm>
        </p:spPr>
        <p:txBody>
          <a:bodyPr>
            <a:normAutofit/>
          </a:bodyPr>
          <a:lstStyle/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Finite Volume Numerical Scheme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1D river reach with junctions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1D vertically stratified reservoir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Explicit solution scheme with sub-stepping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Cell face concentrations determined with 1</a:t>
            </a:r>
            <a:r>
              <a:rPr lang="en-US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order upwind method, 2</a:t>
            </a:r>
            <a:r>
              <a:rPr lang="en-US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order flux-limiting method in testing.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Accept flows computed by hydraulic or hydrologic routing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5D1CAD-FB90-684E-90FD-AAE389134581}"/>
              </a:ext>
            </a:extLst>
          </p:cNvPr>
          <p:cNvSpPr txBox="1"/>
          <p:nvPr/>
        </p:nvSpPr>
        <p:spPr>
          <a:xfrm>
            <a:off x="606624" y="5410200"/>
            <a:ext cx="51845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RMA, “Generalized One-Dimensional Reservoir and River Water Quality Engine Prototype”, prepared for the USACE Hydrologic Engineering Center, November 2017</a:t>
            </a:r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0891FD-9814-2048-A1ED-FF7960836F1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520" y="1491054"/>
            <a:ext cx="2196480" cy="2242746"/>
          </a:xfrm>
          <a:prstGeom prst="rect">
            <a:avLst/>
          </a:prstGeom>
          <a:noFill/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0E571B8-BCA1-C449-B48E-90BD1937A27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897925"/>
            <a:ext cx="2666674" cy="2731475"/>
          </a:xfrm>
          <a:prstGeom prst="rect">
            <a:avLst/>
          </a:prstGeom>
          <a:noFill/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301C3E4-4C2C-1D44-A6D2-CD877B64CAE6}"/>
              </a:ext>
            </a:extLst>
          </p:cNvPr>
          <p:cNvSpPr txBox="1"/>
          <p:nvPr/>
        </p:nvSpPr>
        <p:spPr>
          <a:xfrm>
            <a:off x="7904014" y="5403692"/>
            <a:ext cx="1163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</a:rPr>
              <a:t>1D Reservoir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E725B4-906A-F041-A42A-49B9D3811BA2}"/>
              </a:ext>
            </a:extLst>
          </p:cNvPr>
          <p:cNvSpPr txBox="1"/>
          <p:nvPr/>
        </p:nvSpPr>
        <p:spPr>
          <a:xfrm>
            <a:off x="7904015" y="2171060"/>
            <a:ext cx="91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</a:rPr>
              <a:t>1D Reach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7549B0-74AA-EE41-8492-8D120F52D9A7}"/>
              </a:ext>
            </a:extLst>
          </p:cNvPr>
          <p:cNvSpPr txBox="1"/>
          <p:nvPr/>
        </p:nvSpPr>
        <p:spPr>
          <a:xfrm>
            <a:off x="4191000" y="1604966"/>
            <a:ext cx="4956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(1D)</a:t>
            </a:r>
          </a:p>
        </p:txBody>
      </p:sp>
    </p:spTree>
    <p:extLst>
      <p:ext uri="{BB962C8B-B14F-4D97-AF65-F5344CB8AC3E}">
        <p14:creationId xmlns:p14="http://schemas.microsoft.com/office/powerpoint/2010/main" val="155834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/>
          </a:bodyPr>
          <a:lstStyle/>
          <a:p>
            <a:r>
              <a:rPr lang="en-US" dirty="0"/>
              <a:t>FY 16 - 21 Accomplishments</a:t>
            </a:r>
            <a:br>
              <a:rPr lang="en-US" dirty="0"/>
            </a:br>
            <a:r>
              <a:rPr lang="en-US" sz="2400" dirty="0"/>
              <a:t>Density-Stratified Reservoirs</a:t>
            </a:r>
            <a:endParaRPr lang="en-US" dirty="0"/>
          </a:p>
        </p:txBody>
      </p:sp>
      <p:sp>
        <p:nvSpPr>
          <p:cNvPr id="18" name="Content Placeholder 41">
            <a:extLst>
              <a:ext uri="{FF2B5EF4-FFF2-40B4-BE49-F238E27FC236}">
                <a16:creationId xmlns:a16="http://schemas.microsoft.com/office/drawing/2014/main" id="{38A26D64-5236-ED44-B26D-CE91BB7D0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731" y="1580456"/>
            <a:ext cx="5725469" cy="4896544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Vertical Diffusion and Mixing Layers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Vertical diffusion and layer stability related to surface wind and density gradient, which is in turn a function of temperature, salinity, or suspended solids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Inflow Allocation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Determine reservoir layer with density equal to inflow density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If in upper or lower mixed zones (epilimnion or hypolimnion), distribute over zone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If in stratified zone, determine thickness of inflow zone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Withdrawal Allocation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Layers from which water is withdrawn is a function of the outlet elevation and size, density distribution, and flow rate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Methodologies adapted from HEC-RAS WQ beta, ERDC CE-QUAL-R1, CE-QUAL-W2, and HEC5Q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77A96B6E-7FB6-A943-AF96-B2447951047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199" y="1746640"/>
            <a:ext cx="2906069" cy="1682360"/>
          </a:xfrm>
          <a:prstGeom prst="rect">
            <a:avLst/>
          </a:prstGeom>
          <a:noFill/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14652CD2-298B-9B4C-BEC0-1EDE02A59019}"/>
              </a:ext>
            </a:extLst>
          </p:cNvPr>
          <p:cNvGrpSpPr/>
          <p:nvPr/>
        </p:nvGrpSpPr>
        <p:grpSpPr>
          <a:xfrm>
            <a:off x="6248400" y="3581400"/>
            <a:ext cx="2464047" cy="1323276"/>
            <a:chOff x="914400" y="1988226"/>
            <a:chExt cx="7161424" cy="3845922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46AAEEEE-179D-FD42-8B4F-D97B3BCA25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9352" y="3504148"/>
              <a:ext cx="4706472" cy="2330000"/>
            </a:xfrm>
            <a:custGeom>
              <a:avLst/>
              <a:gdLst>
                <a:gd name="T0" fmla="*/ 1 w 5137"/>
                <a:gd name="T1" fmla="*/ 0 h 2401"/>
                <a:gd name="T2" fmla="*/ 1 w 5137"/>
                <a:gd name="T3" fmla="*/ 6 h 2401"/>
                <a:gd name="T4" fmla="*/ 1 w 5137"/>
                <a:gd name="T5" fmla="*/ 6 h 2401"/>
                <a:gd name="T6" fmla="*/ 1 w 5137"/>
                <a:gd name="T7" fmla="*/ 6 h 2401"/>
                <a:gd name="T8" fmla="*/ 1 w 5137"/>
                <a:gd name="T9" fmla="*/ 6 h 2401"/>
                <a:gd name="T10" fmla="*/ 1 w 5137"/>
                <a:gd name="T11" fmla="*/ 6 h 2401"/>
                <a:gd name="T12" fmla="*/ 1 w 5137"/>
                <a:gd name="T13" fmla="*/ 6 h 2401"/>
                <a:gd name="T14" fmla="*/ 1 w 5137"/>
                <a:gd name="T15" fmla="*/ 8 h 2401"/>
                <a:gd name="T16" fmla="*/ 1 w 5137"/>
                <a:gd name="T17" fmla="*/ 10 h 2401"/>
                <a:gd name="T18" fmla="*/ 1 w 5137"/>
                <a:gd name="T19" fmla="*/ 12 h 2401"/>
                <a:gd name="T20" fmla="*/ 1 w 5137"/>
                <a:gd name="T21" fmla="*/ 14 h 2401"/>
                <a:gd name="T22" fmla="*/ 1 w 5137"/>
                <a:gd name="T23" fmla="*/ 15 h 2401"/>
                <a:gd name="T24" fmla="*/ 1 w 5137"/>
                <a:gd name="T25" fmla="*/ 16 h 2401"/>
                <a:gd name="T26" fmla="*/ 1 w 5137"/>
                <a:gd name="T27" fmla="*/ 19 h 2401"/>
                <a:gd name="T28" fmla="*/ 1 w 5137"/>
                <a:gd name="T29" fmla="*/ 21 h 2401"/>
                <a:gd name="T30" fmla="*/ 1 w 5137"/>
                <a:gd name="T31" fmla="*/ 23 h 2401"/>
                <a:gd name="T32" fmla="*/ 1 w 5137"/>
                <a:gd name="T33" fmla="*/ 25 h 2401"/>
                <a:gd name="T34" fmla="*/ 1 w 5137"/>
                <a:gd name="T35" fmla="*/ 27 h 2401"/>
                <a:gd name="T36" fmla="*/ 1 w 5137"/>
                <a:gd name="T37" fmla="*/ 27 h 2401"/>
                <a:gd name="T38" fmla="*/ 1 w 5137"/>
                <a:gd name="T39" fmla="*/ 29 h 2401"/>
                <a:gd name="T40" fmla="*/ 1 w 5137"/>
                <a:gd name="T41" fmla="*/ 31 h 2401"/>
                <a:gd name="T42" fmla="*/ 1 w 5137"/>
                <a:gd name="T43" fmla="*/ 32 h 2401"/>
                <a:gd name="T44" fmla="*/ 1 w 5137"/>
                <a:gd name="T45" fmla="*/ 34 h 2401"/>
                <a:gd name="T46" fmla="*/ 1 w 5137"/>
                <a:gd name="T47" fmla="*/ 36 h 2401"/>
                <a:gd name="T48" fmla="*/ 1 w 5137"/>
                <a:gd name="T49" fmla="*/ 37 h 2401"/>
                <a:gd name="T50" fmla="*/ 1 w 5137"/>
                <a:gd name="T51" fmla="*/ 39 h 2401"/>
                <a:gd name="T52" fmla="*/ 1 w 5137"/>
                <a:gd name="T53" fmla="*/ 40 h 2401"/>
                <a:gd name="T54" fmla="*/ 1 w 5137"/>
                <a:gd name="T55" fmla="*/ 41 h 2401"/>
                <a:gd name="T56" fmla="*/ 1 w 5137"/>
                <a:gd name="T57" fmla="*/ 43 h 2401"/>
                <a:gd name="T58" fmla="*/ 1 w 5137"/>
                <a:gd name="T59" fmla="*/ 44 h 2401"/>
                <a:gd name="T60" fmla="*/ 1 w 5137"/>
                <a:gd name="T61" fmla="*/ 44 h 2401"/>
                <a:gd name="T62" fmla="*/ 1 w 5137"/>
                <a:gd name="T63" fmla="*/ 44 h 2401"/>
                <a:gd name="T64" fmla="*/ 1 w 5137"/>
                <a:gd name="T65" fmla="*/ 44 h 2401"/>
                <a:gd name="T66" fmla="*/ 1 w 5137"/>
                <a:gd name="T67" fmla="*/ 45 h 2401"/>
                <a:gd name="T68" fmla="*/ 1 w 5137"/>
                <a:gd name="T69" fmla="*/ 47 h 2401"/>
                <a:gd name="T70" fmla="*/ 1 w 5137"/>
                <a:gd name="T71" fmla="*/ 47 h 2401"/>
                <a:gd name="T72" fmla="*/ 1 w 5137"/>
                <a:gd name="T73" fmla="*/ 47 h 2401"/>
                <a:gd name="T74" fmla="*/ 1 w 5137"/>
                <a:gd name="T75" fmla="*/ 47 h 2401"/>
                <a:gd name="T76" fmla="*/ 1 w 5137"/>
                <a:gd name="T77" fmla="*/ 47 h 2401"/>
                <a:gd name="T78" fmla="*/ 1 w 5137"/>
                <a:gd name="T79" fmla="*/ 47 h 2401"/>
                <a:gd name="T80" fmla="*/ 1 w 5137"/>
                <a:gd name="T81" fmla="*/ 47 h 2401"/>
                <a:gd name="T82" fmla="*/ 1 w 5137"/>
                <a:gd name="T83" fmla="*/ 46 h 2401"/>
                <a:gd name="T84" fmla="*/ 1 w 5137"/>
                <a:gd name="T85" fmla="*/ 46 h 2401"/>
                <a:gd name="T86" fmla="*/ 1 w 5137"/>
                <a:gd name="T87" fmla="*/ 46 h 2401"/>
                <a:gd name="T88" fmla="*/ 1 w 5137"/>
                <a:gd name="T89" fmla="*/ 46 h 2401"/>
                <a:gd name="T90" fmla="*/ 1 w 5137"/>
                <a:gd name="T91" fmla="*/ 46 h 2401"/>
                <a:gd name="T92" fmla="*/ 1 w 5137"/>
                <a:gd name="T93" fmla="*/ 46 h 2401"/>
                <a:gd name="T94" fmla="*/ 1 w 5137"/>
                <a:gd name="T95" fmla="*/ 46 h 2401"/>
                <a:gd name="T96" fmla="*/ 1 w 5137"/>
                <a:gd name="T97" fmla="*/ 47 h 2401"/>
                <a:gd name="T98" fmla="*/ 1 w 5137"/>
                <a:gd name="T99" fmla="*/ 47 h 2401"/>
                <a:gd name="T100" fmla="*/ 1 w 5137"/>
                <a:gd name="T101" fmla="*/ 47 h 2401"/>
                <a:gd name="T102" fmla="*/ 1 w 5137"/>
                <a:gd name="T103" fmla="*/ 47 h 2401"/>
                <a:gd name="T104" fmla="*/ 1 w 5137"/>
                <a:gd name="T105" fmla="*/ 47 h 2401"/>
                <a:gd name="T106" fmla="*/ 1 w 5137"/>
                <a:gd name="T107" fmla="*/ 47 h 2401"/>
                <a:gd name="T108" fmla="*/ 1 w 5137"/>
                <a:gd name="T109" fmla="*/ 48 h 2401"/>
                <a:gd name="T110" fmla="*/ 1 w 5137"/>
                <a:gd name="T111" fmla="*/ 48 h 2401"/>
                <a:gd name="T112" fmla="*/ 1 w 5137"/>
                <a:gd name="T113" fmla="*/ 48 h 2401"/>
                <a:gd name="T114" fmla="*/ 1 w 5137"/>
                <a:gd name="T115" fmla="*/ 49 h 2401"/>
                <a:gd name="T116" fmla="*/ 1 w 5137"/>
                <a:gd name="T117" fmla="*/ 49 h 2401"/>
                <a:gd name="T118" fmla="*/ 1 w 5137"/>
                <a:gd name="T119" fmla="*/ 50 h 2401"/>
                <a:gd name="T120" fmla="*/ 1 w 5137"/>
                <a:gd name="T121" fmla="*/ 50 h 2401"/>
                <a:gd name="T122" fmla="*/ 1 w 5137"/>
                <a:gd name="T123" fmla="*/ 51 h 2401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5137"/>
                <a:gd name="T187" fmla="*/ 0 h 2401"/>
                <a:gd name="T188" fmla="*/ 5137 w 5137"/>
                <a:gd name="T189" fmla="*/ 2401 h 2401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5137" h="2401">
                  <a:moveTo>
                    <a:pt x="0" y="17"/>
                  </a:moveTo>
                  <a:lnTo>
                    <a:pt x="48" y="0"/>
                  </a:lnTo>
                  <a:lnTo>
                    <a:pt x="86" y="0"/>
                  </a:lnTo>
                  <a:lnTo>
                    <a:pt x="117" y="0"/>
                  </a:lnTo>
                  <a:lnTo>
                    <a:pt x="146" y="8"/>
                  </a:lnTo>
                  <a:lnTo>
                    <a:pt x="175" y="16"/>
                  </a:lnTo>
                  <a:lnTo>
                    <a:pt x="204" y="32"/>
                  </a:lnTo>
                  <a:lnTo>
                    <a:pt x="234" y="47"/>
                  </a:lnTo>
                  <a:lnTo>
                    <a:pt x="263" y="64"/>
                  </a:lnTo>
                  <a:lnTo>
                    <a:pt x="292" y="80"/>
                  </a:lnTo>
                  <a:lnTo>
                    <a:pt x="322" y="95"/>
                  </a:lnTo>
                  <a:lnTo>
                    <a:pt x="341" y="112"/>
                  </a:lnTo>
                  <a:lnTo>
                    <a:pt x="360" y="136"/>
                  </a:lnTo>
                  <a:lnTo>
                    <a:pt x="370" y="160"/>
                  </a:lnTo>
                  <a:lnTo>
                    <a:pt x="389" y="184"/>
                  </a:lnTo>
                  <a:lnTo>
                    <a:pt x="418" y="208"/>
                  </a:lnTo>
                  <a:lnTo>
                    <a:pt x="439" y="224"/>
                  </a:lnTo>
                  <a:lnTo>
                    <a:pt x="458" y="240"/>
                  </a:lnTo>
                  <a:lnTo>
                    <a:pt x="487" y="256"/>
                  </a:lnTo>
                  <a:lnTo>
                    <a:pt x="507" y="280"/>
                  </a:lnTo>
                  <a:lnTo>
                    <a:pt x="526" y="304"/>
                  </a:lnTo>
                  <a:lnTo>
                    <a:pt x="537" y="328"/>
                  </a:lnTo>
                  <a:lnTo>
                    <a:pt x="546" y="360"/>
                  </a:lnTo>
                  <a:lnTo>
                    <a:pt x="556" y="384"/>
                  </a:lnTo>
                  <a:lnTo>
                    <a:pt x="575" y="424"/>
                  </a:lnTo>
                  <a:lnTo>
                    <a:pt x="575" y="448"/>
                  </a:lnTo>
                  <a:lnTo>
                    <a:pt x="585" y="464"/>
                  </a:lnTo>
                  <a:lnTo>
                    <a:pt x="585" y="488"/>
                  </a:lnTo>
                  <a:lnTo>
                    <a:pt x="595" y="520"/>
                  </a:lnTo>
                  <a:lnTo>
                    <a:pt x="595" y="544"/>
                  </a:lnTo>
                  <a:lnTo>
                    <a:pt x="604" y="568"/>
                  </a:lnTo>
                  <a:lnTo>
                    <a:pt x="604" y="600"/>
                  </a:lnTo>
                  <a:lnTo>
                    <a:pt x="604" y="624"/>
                  </a:lnTo>
                  <a:lnTo>
                    <a:pt x="614" y="648"/>
                  </a:lnTo>
                  <a:lnTo>
                    <a:pt x="624" y="665"/>
                  </a:lnTo>
                  <a:lnTo>
                    <a:pt x="633" y="696"/>
                  </a:lnTo>
                  <a:lnTo>
                    <a:pt x="644" y="713"/>
                  </a:lnTo>
                  <a:lnTo>
                    <a:pt x="654" y="744"/>
                  </a:lnTo>
                  <a:lnTo>
                    <a:pt x="663" y="761"/>
                  </a:lnTo>
                  <a:lnTo>
                    <a:pt x="673" y="785"/>
                  </a:lnTo>
                  <a:lnTo>
                    <a:pt x="702" y="833"/>
                  </a:lnTo>
                  <a:lnTo>
                    <a:pt x="721" y="872"/>
                  </a:lnTo>
                  <a:lnTo>
                    <a:pt x="741" y="913"/>
                  </a:lnTo>
                  <a:lnTo>
                    <a:pt x="761" y="937"/>
                  </a:lnTo>
                  <a:lnTo>
                    <a:pt x="780" y="961"/>
                  </a:lnTo>
                  <a:lnTo>
                    <a:pt x="800" y="1001"/>
                  </a:lnTo>
                  <a:lnTo>
                    <a:pt x="809" y="1033"/>
                  </a:lnTo>
                  <a:lnTo>
                    <a:pt x="809" y="1057"/>
                  </a:lnTo>
                  <a:lnTo>
                    <a:pt x="809" y="1081"/>
                  </a:lnTo>
                  <a:lnTo>
                    <a:pt x="819" y="1113"/>
                  </a:lnTo>
                  <a:lnTo>
                    <a:pt x="829" y="1144"/>
                  </a:lnTo>
                  <a:lnTo>
                    <a:pt x="838" y="1168"/>
                  </a:lnTo>
                  <a:lnTo>
                    <a:pt x="848" y="1192"/>
                  </a:lnTo>
                  <a:lnTo>
                    <a:pt x="869" y="1216"/>
                  </a:lnTo>
                  <a:lnTo>
                    <a:pt x="898" y="1241"/>
                  </a:lnTo>
                  <a:lnTo>
                    <a:pt x="917" y="1265"/>
                  </a:lnTo>
                  <a:lnTo>
                    <a:pt x="946" y="1289"/>
                  </a:lnTo>
                  <a:lnTo>
                    <a:pt x="976" y="1313"/>
                  </a:lnTo>
                  <a:lnTo>
                    <a:pt x="995" y="1345"/>
                  </a:lnTo>
                  <a:lnTo>
                    <a:pt x="1005" y="1361"/>
                  </a:lnTo>
                  <a:lnTo>
                    <a:pt x="1024" y="1393"/>
                  </a:lnTo>
                  <a:lnTo>
                    <a:pt x="1034" y="1409"/>
                  </a:lnTo>
                  <a:lnTo>
                    <a:pt x="1044" y="1441"/>
                  </a:lnTo>
                  <a:lnTo>
                    <a:pt x="1063" y="1465"/>
                  </a:lnTo>
                  <a:lnTo>
                    <a:pt x="1093" y="1497"/>
                  </a:lnTo>
                  <a:lnTo>
                    <a:pt x="1112" y="1521"/>
                  </a:lnTo>
                  <a:lnTo>
                    <a:pt x="1132" y="1545"/>
                  </a:lnTo>
                  <a:lnTo>
                    <a:pt x="1161" y="1577"/>
                  </a:lnTo>
                  <a:lnTo>
                    <a:pt x="1181" y="1609"/>
                  </a:lnTo>
                  <a:lnTo>
                    <a:pt x="1200" y="1641"/>
                  </a:lnTo>
                  <a:lnTo>
                    <a:pt x="1210" y="1657"/>
                  </a:lnTo>
                  <a:lnTo>
                    <a:pt x="1220" y="1690"/>
                  </a:lnTo>
                  <a:lnTo>
                    <a:pt x="1229" y="1714"/>
                  </a:lnTo>
                  <a:lnTo>
                    <a:pt x="1239" y="1745"/>
                  </a:lnTo>
                  <a:lnTo>
                    <a:pt x="1249" y="1762"/>
                  </a:lnTo>
                  <a:lnTo>
                    <a:pt x="1268" y="1793"/>
                  </a:lnTo>
                  <a:lnTo>
                    <a:pt x="1278" y="1810"/>
                  </a:lnTo>
                  <a:lnTo>
                    <a:pt x="1308" y="1841"/>
                  </a:lnTo>
                  <a:lnTo>
                    <a:pt x="1337" y="1865"/>
                  </a:lnTo>
                  <a:lnTo>
                    <a:pt x="1376" y="1906"/>
                  </a:lnTo>
                  <a:lnTo>
                    <a:pt x="1415" y="1930"/>
                  </a:lnTo>
                  <a:lnTo>
                    <a:pt x="1435" y="1945"/>
                  </a:lnTo>
                  <a:lnTo>
                    <a:pt x="1473" y="1962"/>
                  </a:lnTo>
                  <a:lnTo>
                    <a:pt x="1503" y="1978"/>
                  </a:lnTo>
                  <a:lnTo>
                    <a:pt x="1532" y="1993"/>
                  </a:lnTo>
                  <a:lnTo>
                    <a:pt x="1552" y="2010"/>
                  </a:lnTo>
                  <a:lnTo>
                    <a:pt x="1581" y="2026"/>
                  </a:lnTo>
                  <a:lnTo>
                    <a:pt x="1630" y="2041"/>
                  </a:lnTo>
                  <a:lnTo>
                    <a:pt x="1669" y="2058"/>
                  </a:lnTo>
                  <a:lnTo>
                    <a:pt x="1698" y="2058"/>
                  </a:lnTo>
                  <a:lnTo>
                    <a:pt x="1728" y="2065"/>
                  </a:lnTo>
                  <a:lnTo>
                    <a:pt x="1767" y="2065"/>
                  </a:lnTo>
                  <a:lnTo>
                    <a:pt x="1815" y="2074"/>
                  </a:lnTo>
                  <a:lnTo>
                    <a:pt x="1855" y="2074"/>
                  </a:lnTo>
                  <a:lnTo>
                    <a:pt x="1893" y="2082"/>
                  </a:lnTo>
                  <a:lnTo>
                    <a:pt x="1933" y="2089"/>
                  </a:lnTo>
                  <a:lnTo>
                    <a:pt x="1972" y="2089"/>
                  </a:lnTo>
                  <a:lnTo>
                    <a:pt x="2001" y="2098"/>
                  </a:lnTo>
                  <a:lnTo>
                    <a:pt x="2041" y="2106"/>
                  </a:lnTo>
                  <a:lnTo>
                    <a:pt x="2089" y="2122"/>
                  </a:lnTo>
                  <a:lnTo>
                    <a:pt x="2137" y="2130"/>
                  </a:lnTo>
                  <a:lnTo>
                    <a:pt x="2177" y="2146"/>
                  </a:lnTo>
                  <a:lnTo>
                    <a:pt x="2206" y="2154"/>
                  </a:lnTo>
                  <a:lnTo>
                    <a:pt x="2235" y="2170"/>
                  </a:lnTo>
                  <a:lnTo>
                    <a:pt x="2294" y="2186"/>
                  </a:lnTo>
                  <a:lnTo>
                    <a:pt x="2352" y="2194"/>
                  </a:lnTo>
                  <a:lnTo>
                    <a:pt x="2392" y="2202"/>
                  </a:lnTo>
                  <a:lnTo>
                    <a:pt x="2431" y="2202"/>
                  </a:lnTo>
                  <a:lnTo>
                    <a:pt x="2490" y="2210"/>
                  </a:lnTo>
                  <a:lnTo>
                    <a:pt x="2528" y="2217"/>
                  </a:lnTo>
                  <a:lnTo>
                    <a:pt x="2557" y="2217"/>
                  </a:lnTo>
                  <a:lnTo>
                    <a:pt x="2578" y="2217"/>
                  </a:lnTo>
                  <a:lnTo>
                    <a:pt x="2607" y="2217"/>
                  </a:lnTo>
                  <a:lnTo>
                    <a:pt x="2636" y="2217"/>
                  </a:lnTo>
                  <a:lnTo>
                    <a:pt x="2675" y="2210"/>
                  </a:lnTo>
                  <a:lnTo>
                    <a:pt x="2704" y="2210"/>
                  </a:lnTo>
                  <a:lnTo>
                    <a:pt x="2743" y="2210"/>
                  </a:lnTo>
                  <a:lnTo>
                    <a:pt x="2763" y="2210"/>
                  </a:lnTo>
                  <a:lnTo>
                    <a:pt x="2793" y="2194"/>
                  </a:lnTo>
                  <a:lnTo>
                    <a:pt x="2831" y="2194"/>
                  </a:lnTo>
                  <a:lnTo>
                    <a:pt x="2851" y="2186"/>
                  </a:lnTo>
                  <a:lnTo>
                    <a:pt x="2890" y="2186"/>
                  </a:lnTo>
                  <a:lnTo>
                    <a:pt x="2929" y="2186"/>
                  </a:lnTo>
                  <a:lnTo>
                    <a:pt x="2958" y="2186"/>
                  </a:lnTo>
                  <a:lnTo>
                    <a:pt x="3007" y="2170"/>
                  </a:lnTo>
                  <a:lnTo>
                    <a:pt x="3036" y="2170"/>
                  </a:lnTo>
                  <a:lnTo>
                    <a:pt x="3065" y="2162"/>
                  </a:lnTo>
                  <a:lnTo>
                    <a:pt x="3085" y="2162"/>
                  </a:lnTo>
                  <a:lnTo>
                    <a:pt x="3115" y="2162"/>
                  </a:lnTo>
                  <a:lnTo>
                    <a:pt x="3144" y="2154"/>
                  </a:lnTo>
                  <a:lnTo>
                    <a:pt x="3183" y="2154"/>
                  </a:lnTo>
                  <a:lnTo>
                    <a:pt x="3232" y="2154"/>
                  </a:lnTo>
                  <a:lnTo>
                    <a:pt x="3280" y="2162"/>
                  </a:lnTo>
                  <a:lnTo>
                    <a:pt x="3309" y="2170"/>
                  </a:lnTo>
                  <a:lnTo>
                    <a:pt x="3330" y="2170"/>
                  </a:lnTo>
                  <a:lnTo>
                    <a:pt x="3359" y="2170"/>
                  </a:lnTo>
                  <a:lnTo>
                    <a:pt x="3407" y="2170"/>
                  </a:lnTo>
                  <a:lnTo>
                    <a:pt x="3456" y="2170"/>
                  </a:lnTo>
                  <a:lnTo>
                    <a:pt x="3505" y="2178"/>
                  </a:lnTo>
                  <a:lnTo>
                    <a:pt x="3535" y="2178"/>
                  </a:lnTo>
                  <a:lnTo>
                    <a:pt x="3574" y="2178"/>
                  </a:lnTo>
                  <a:lnTo>
                    <a:pt x="3603" y="2178"/>
                  </a:lnTo>
                  <a:lnTo>
                    <a:pt x="3632" y="2178"/>
                  </a:lnTo>
                  <a:lnTo>
                    <a:pt x="3671" y="2178"/>
                  </a:lnTo>
                  <a:lnTo>
                    <a:pt x="3729" y="2186"/>
                  </a:lnTo>
                  <a:lnTo>
                    <a:pt x="3769" y="2186"/>
                  </a:lnTo>
                  <a:lnTo>
                    <a:pt x="3798" y="2186"/>
                  </a:lnTo>
                  <a:lnTo>
                    <a:pt x="3827" y="2186"/>
                  </a:lnTo>
                  <a:lnTo>
                    <a:pt x="3857" y="2186"/>
                  </a:lnTo>
                  <a:lnTo>
                    <a:pt x="3886" y="2186"/>
                  </a:lnTo>
                  <a:lnTo>
                    <a:pt x="3915" y="2186"/>
                  </a:lnTo>
                  <a:lnTo>
                    <a:pt x="3935" y="2186"/>
                  </a:lnTo>
                  <a:lnTo>
                    <a:pt x="3965" y="2186"/>
                  </a:lnTo>
                  <a:lnTo>
                    <a:pt x="3994" y="2186"/>
                  </a:lnTo>
                  <a:lnTo>
                    <a:pt x="4032" y="2186"/>
                  </a:lnTo>
                  <a:lnTo>
                    <a:pt x="4052" y="2186"/>
                  </a:lnTo>
                  <a:lnTo>
                    <a:pt x="4101" y="2194"/>
                  </a:lnTo>
                  <a:lnTo>
                    <a:pt x="4140" y="2202"/>
                  </a:lnTo>
                  <a:lnTo>
                    <a:pt x="4179" y="2210"/>
                  </a:lnTo>
                  <a:lnTo>
                    <a:pt x="4208" y="2210"/>
                  </a:lnTo>
                  <a:lnTo>
                    <a:pt x="4237" y="2217"/>
                  </a:lnTo>
                  <a:lnTo>
                    <a:pt x="4266" y="2217"/>
                  </a:lnTo>
                  <a:lnTo>
                    <a:pt x="4287" y="2217"/>
                  </a:lnTo>
                  <a:lnTo>
                    <a:pt x="4326" y="2226"/>
                  </a:lnTo>
                  <a:lnTo>
                    <a:pt x="4364" y="2234"/>
                  </a:lnTo>
                  <a:lnTo>
                    <a:pt x="4404" y="2241"/>
                  </a:lnTo>
                  <a:lnTo>
                    <a:pt x="4433" y="2250"/>
                  </a:lnTo>
                  <a:lnTo>
                    <a:pt x="4462" y="2250"/>
                  </a:lnTo>
                  <a:lnTo>
                    <a:pt x="4491" y="2250"/>
                  </a:lnTo>
                  <a:lnTo>
                    <a:pt x="4540" y="2265"/>
                  </a:lnTo>
                  <a:lnTo>
                    <a:pt x="4579" y="2282"/>
                  </a:lnTo>
                  <a:lnTo>
                    <a:pt x="4628" y="2298"/>
                  </a:lnTo>
                  <a:lnTo>
                    <a:pt x="4677" y="2306"/>
                  </a:lnTo>
                  <a:lnTo>
                    <a:pt x="4706" y="2313"/>
                  </a:lnTo>
                  <a:lnTo>
                    <a:pt x="4746" y="2322"/>
                  </a:lnTo>
                  <a:lnTo>
                    <a:pt x="4784" y="2330"/>
                  </a:lnTo>
                  <a:lnTo>
                    <a:pt x="4804" y="2338"/>
                  </a:lnTo>
                  <a:lnTo>
                    <a:pt x="4834" y="2346"/>
                  </a:lnTo>
                  <a:lnTo>
                    <a:pt x="4863" y="2354"/>
                  </a:lnTo>
                  <a:lnTo>
                    <a:pt x="4901" y="2362"/>
                  </a:lnTo>
                  <a:lnTo>
                    <a:pt x="4922" y="2370"/>
                  </a:lnTo>
                  <a:lnTo>
                    <a:pt x="4951" y="2370"/>
                  </a:lnTo>
                  <a:lnTo>
                    <a:pt x="4989" y="2370"/>
                  </a:lnTo>
                  <a:lnTo>
                    <a:pt x="5018" y="2370"/>
                  </a:lnTo>
                  <a:lnTo>
                    <a:pt x="5049" y="2378"/>
                  </a:lnTo>
                  <a:lnTo>
                    <a:pt x="5107" y="2394"/>
                  </a:lnTo>
                  <a:lnTo>
                    <a:pt x="5136" y="2400"/>
                  </a:lnTo>
                </a:path>
              </a:pathLst>
            </a:custGeom>
            <a:noFill/>
            <a:ln w="25400" cap="rnd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4AAA2C4-FF99-024C-89D7-4FD78FEA1C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22227" y="2452151"/>
              <a:ext cx="487967" cy="3262844"/>
            </a:xfrm>
            <a:prstGeom prst="rect">
              <a:avLst/>
            </a:prstGeom>
            <a:blipFill>
              <a:blip r:embed="rId4" cstate="print"/>
              <a:tile tx="0" ty="0" sx="100000" sy="100000" flip="none" algn="tl"/>
            </a:blip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4" name="Line 12">
              <a:extLst>
                <a:ext uri="{FF2B5EF4-FFF2-40B4-BE49-F238E27FC236}">
                  <a16:creationId xmlns:a16="http://schemas.microsoft.com/office/drawing/2014/main" id="{1C051EE8-02EA-6944-BED6-407490D7A7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83396" y="4623868"/>
              <a:ext cx="901707" cy="170951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5" name="Line 13">
              <a:extLst>
                <a:ext uri="{FF2B5EF4-FFF2-40B4-BE49-F238E27FC236}">
                  <a16:creationId xmlns:a16="http://schemas.microsoft.com/office/drawing/2014/main" id="{2E82DE2C-4E0F-B14F-BA8A-6B973228DA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87047" y="2726111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6" name="Line 14">
              <a:extLst>
                <a:ext uri="{FF2B5EF4-FFF2-40B4-BE49-F238E27FC236}">
                  <a16:creationId xmlns:a16="http://schemas.microsoft.com/office/drawing/2014/main" id="{2ABD2D81-F7B5-574C-8295-E4BCF16541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1207" y="2670594"/>
              <a:ext cx="378689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7" name="Line 15">
              <a:extLst>
                <a:ext uri="{FF2B5EF4-FFF2-40B4-BE49-F238E27FC236}">
                  <a16:creationId xmlns:a16="http://schemas.microsoft.com/office/drawing/2014/main" id="{DD99334E-5E7A-E94E-83C7-0C1D3DBB47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56634" y="3015661"/>
              <a:ext cx="356146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8" name="Line 16">
              <a:extLst>
                <a:ext uri="{FF2B5EF4-FFF2-40B4-BE49-F238E27FC236}">
                  <a16:creationId xmlns:a16="http://schemas.microsoft.com/office/drawing/2014/main" id="{74079019-BF4A-9342-87C0-69280FE659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2715" y="3302690"/>
              <a:ext cx="34253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69" name="Line 17">
              <a:extLst>
                <a:ext uri="{FF2B5EF4-FFF2-40B4-BE49-F238E27FC236}">
                  <a16:creationId xmlns:a16="http://schemas.microsoft.com/office/drawing/2014/main" id="{A1AED5BC-6F76-4346-A216-166F00DCDF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2715" y="3646703"/>
              <a:ext cx="34253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0" name="Line 18">
              <a:extLst>
                <a:ext uri="{FF2B5EF4-FFF2-40B4-BE49-F238E27FC236}">
                  <a16:creationId xmlns:a16="http://schemas.microsoft.com/office/drawing/2014/main" id="{01F7E424-A33E-974E-95A2-DC58D1C95C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18142" y="4048755"/>
              <a:ext cx="319996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1" name="Line 19">
              <a:extLst>
                <a:ext uri="{FF2B5EF4-FFF2-40B4-BE49-F238E27FC236}">
                  <a16:creationId xmlns:a16="http://schemas.microsoft.com/office/drawing/2014/main" id="{B4B93ECB-DD0A-EB41-BF27-054F4E8297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52848" y="4392767"/>
              <a:ext cx="306525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2" name="Line 20">
              <a:extLst>
                <a:ext uri="{FF2B5EF4-FFF2-40B4-BE49-F238E27FC236}">
                  <a16:creationId xmlns:a16="http://schemas.microsoft.com/office/drawing/2014/main" id="{A5F70904-41B4-DA45-ADF5-DBBCC5894C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78275" y="4364028"/>
              <a:ext cx="283982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3" name="Line 21">
              <a:extLst>
                <a:ext uri="{FF2B5EF4-FFF2-40B4-BE49-F238E27FC236}">
                  <a16:creationId xmlns:a16="http://schemas.microsoft.com/office/drawing/2014/main" id="{CF1D56E0-0CDF-514D-8815-7EA955CD67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58341" y="5139887"/>
              <a:ext cx="265976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0CF1E89A-FBBA-9E4F-B102-F4CDCCEA27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15366" y="3670975"/>
              <a:ext cx="550327" cy="1110126"/>
              <a:chOff x="2717112" y="2191"/>
              <a:chExt cx="550327" cy="1052"/>
            </a:xfrm>
          </p:grpSpPr>
          <p:sp>
            <p:nvSpPr>
              <p:cNvPr id="94" name="Line 23">
                <a:extLst>
                  <a:ext uri="{FF2B5EF4-FFF2-40B4-BE49-F238E27FC236}">
                    <a16:creationId xmlns:a16="http://schemas.microsoft.com/office/drawing/2014/main" id="{15492687-F357-914D-8C26-96938841C6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17119" y="2191"/>
                <a:ext cx="0" cy="59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stealth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en-US" sz="1500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FD41443-B2EA-DE4C-8816-0C98032FFE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17112" y="2496"/>
                <a:ext cx="550327" cy="7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69056" tIns="34529" rIns="69056" bIns="34529">
                <a:sp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pPr eaLnBrk="0" hangingPunct="0"/>
                <a:r>
                  <a:rPr lang="en-US" sz="1800" dirty="0">
                    <a:latin typeface="Times New Roman" pitchFamily="18" charset="0"/>
                  </a:rPr>
                  <a:t>z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E1E269F0-9D5D-3341-B061-F07ACABD196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939529">
              <a:off x="914400" y="2326580"/>
              <a:ext cx="2771100" cy="81043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6" name="Line 91">
              <a:extLst>
                <a:ext uri="{FF2B5EF4-FFF2-40B4-BE49-F238E27FC236}">
                  <a16:creationId xmlns:a16="http://schemas.microsoft.com/office/drawing/2014/main" id="{CC9D4ACC-3504-CE43-A182-A09A700423FE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3189368" y="2575895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7" name="Line 92">
              <a:extLst>
                <a:ext uri="{FF2B5EF4-FFF2-40B4-BE49-F238E27FC236}">
                  <a16:creationId xmlns:a16="http://schemas.microsoft.com/office/drawing/2014/main" id="{EB3597D6-A9DC-314A-BC76-559B6B44751F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2998778" y="2522471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8" name="Line 93">
              <a:extLst>
                <a:ext uri="{FF2B5EF4-FFF2-40B4-BE49-F238E27FC236}">
                  <a16:creationId xmlns:a16="http://schemas.microsoft.com/office/drawing/2014/main" id="{56212B7C-108B-8446-BF0C-35A1EBD6527F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2808189" y="2469046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79" name="Line 94">
              <a:extLst>
                <a:ext uri="{FF2B5EF4-FFF2-40B4-BE49-F238E27FC236}">
                  <a16:creationId xmlns:a16="http://schemas.microsoft.com/office/drawing/2014/main" id="{315BC38A-7A75-5347-A3D3-A9133038BAA4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3379957" y="2629320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0" name="Line 95">
              <a:extLst>
                <a:ext uri="{FF2B5EF4-FFF2-40B4-BE49-F238E27FC236}">
                  <a16:creationId xmlns:a16="http://schemas.microsoft.com/office/drawing/2014/main" id="{01DA5341-7513-DA4E-B801-1A3DD51BD2A3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1728181" y="2166307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1" name="Line 96">
              <a:extLst>
                <a:ext uri="{FF2B5EF4-FFF2-40B4-BE49-F238E27FC236}">
                  <a16:creationId xmlns:a16="http://schemas.microsoft.com/office/drawing/2014/main" id="{271C3CEE-47E2-4346-A564-D62A9A0D0AA1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2045831" y="2255348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2" name="Line 97">
              <a:extLst>
                <a:ext uri="{FF2B5EF4-FFF2-40B4-BE49-F238E27FC236}">
                  <a16:creationId xmlns:a16="http://schemas.microsoft.com/office/drawing/2014/main" id="{739A6C78-0E81-CC4D-9DE4-9C83D288470F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2299950" y="2326581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3" name="Line 98">
              <a:extLst>
                <a:ext uri="{FF2B5EF4-FFF2-40B4-BE49-F238E27FC236}">
                  <a16:creationId xmlns:a16="http://schemas.microsoft.com/office/drawing/2014/main" id="{152796FA-B492-514D-989F-39EBC6D1AB53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2554069" y="2397814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4" name="Line 99">
              <a:extLst>
                <a:ext uri="{FF2B5EF4-FFF2-40B4-BE49-F238E27FC236}">
                  <a16:creationId xmlns:a16="http://schemas.microsoft.com/office/drawing/2014/main" id="{E11E4441-6C40-D64C-B048-586AB0B01CC3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1283473" y="2041650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5" name="Line 100">
              <a:extLst>
                <a:ext uri="{FF2B5EF4-FFF2-40B4-BE49-F238E27FC236}">
                  <a16:creationId xmlns:a16="http://schemas.microsoft.com/office/drawing/2014/main" id="{9E9351D0-F07F-224E-AC80-1594D579156A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1537592" y="2112883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6" name="Line 101">
              <a:extLst>
                <a:ext uri="{FF2B5EF4-FFF2-40B4-BE49-F238E27FC236}">
                  <a16:creationId xmlns:a16="http://schemas.microsoft.com/office/drawing/2014/main" id="{DCB34CBA-5C1D-9D4B-8805-5F6151E3C09E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39529">
              <a:off x="1092883" y="1988226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7" name="Line 102">
              <a:extLst>
                <a:ext uri="{FF2B5EF4-FFF2-40B4-BE49-F238E27FC236}">
                  <a16:creationId xmlns:a16="http://schemas.microsoft.com/office/drawing/2014/main" id="{751434A6-3B15-A646-B840-3D02C81CA2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20401" y="3018081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8" name="Line 103">
              <a:extLst>
                <a:ext uri="{FF2B5EF4-FFF2-40B4-BE49-F238E27FC236}">
                  <a16:creationId xmlns:a16="http://schemas.microsoft.com/office/drawing/2014/main" id="{90D24A69-BFBF-D84B-9345-17DE804759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1417" y="3305667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89" name="Line 107">
              <a:extLst>
                <a:ext uri="{FF2B5EF4-FFF2-40B4-BE49-F238E27FC236}">
                  <a16:creationId xmlns:a16="http://schemas.microsoft.com/office/drawing/2014/main" id="{F8F2413C-1E22-ED46-BFD0-930C971AE7C0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10829">
              <a:off x="1660629" y="3246338"/>
              <a:ext cx="63092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CDECA55E-E85B-5449-A693-70DB144349E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0829">
              <a:off x="2149892" y="2919785"/>
              <a:ext cx="579483" cy="7883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69056" tIns="34529" rIns="69056" bIns="34529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eaLnBrk="0" hangingPunct="0"/>
              <a:r>
                <a:rPr lang="en-US" sz="1800" dirty="0">
                  <a:latin typeface="Times New Roman" pitchFamily="18" charset="0"/>
                </a:rPr>
                <a:t>x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B0D99B8-1F99-854A-AF07-96191392440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904813">
              <a:off x="1863687" y="2367622"/>
              <a:ext cx="579483" cy="7883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69056" tIns="34529" rIns="69056" bIns="34529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eaLnBrk="0" hangingPunct="0"/>
              <a:r>
                <a:rPr lang="en-US" sz="1800" dirty="0">
                  <a:latin typeface="Times New Roman" pitchFamily="18" charset="0"/>
                </a:rPr>
                <a:t>u</a:t>
              </a:r>
            </a:p>
          </p:txBody>
        </p:sp>
        <p:sp>
          <p:nvSpPr>
            <p:cNvPr id="92" name="Line 107">
              <a:extLst>
                <a:ext uri="{FF2B5EF4-FFF2-40B4-BE49-F238E27FC236}">
                  <a16:creationId xmlns:a16="http://schemas.microsoft.com/office/drawing/2014/main" id="{17AA7FF5-051B-F749-8413-06F70B7FBCEB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10829">
              <a:off x="1049601" y="2655856"/>
              <a:ext cx="1992457" cy="361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med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  <p:sp>
          <p:nvSpPr>
            <p:cNvPr id="93" name="Line 12">
              <a:extLst>
                <a:ext uri="{FF2B5EF4-FFF2-40B4-BE49-F238E27FC236}">
                  <a16:creationId xmlns:a16="http://schemas.microsoft.com/office/drawing/2014/main" id="{D2548829-CE1B-4744-AF2C-D0BE038010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86600" y="3867649"/>
              <a:ext cx="901707" cy="170951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 sz="1500"/>
            </a:p>
          </p:txBody>
        </p:sp>
      </p:grpSp>
      <p:pic>
        <p:nvPicPr>
          <p:cNvPr id="96" name="Picture 95">
            <a:extLst>
              <a:ext uri="{FF2B5EF4-FFF2-40B4-BE49-F238E27FC236}">
                <a16:creationId xmlns:a16="http://schemas.microsoft.com/office/drawing/2014/main" id="{B469DC6D-A8A0-1D4F-843A-2BBCF92C260B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5120742"/>
            <a:ext cx="2673322" cy="13719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6047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/>
          </a:bodyPr>
          <a:lstStyle/>
          <a:p>
            <a:r>
              <a:rPr lang="en-US" dirty="0"/>
              <a:t>FY 16 - 21 Accomplishments</a:t>
            </a:r>
          </a:p>
        </p:txBody>
      </p:sp>
    </p:spTree>
    <p:extLst>
      <p:ext uri="{BB962C8B-B14F-4D97-AF65-F5344CB8AC3E}">
        <p14:creationId xmlns:p14="http://schemas.microsoft.com/office/powerpoint/2010/main" val="4262626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774700"/>
          </a:xfrm>
        </p:spPr>
        <p:txBody>
          <a:bodyPr/>
          <a:lstStyle/>
          <a:p>
            <a:r>
              <a:rPr lang="en-US" dirty="0"/>
              <a:t>Project Purpose - Recap</a:t>
            </a:r>
            <a:br>
              <a:rPr lang="en-US" dirty="0"/>
            </a:b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6" name="AutoShape 6" descr="data:image/jpg;base64,%20/9j/4AAQSkZJRgABAQEAYABgAAD/2wBDAAUDBAQEAwUEBAQFBQUGBwwIBwcHBw8LCwkMEQ8SEhEPERETFhwXExQaFRERGCEYGh0dHx8fExciJCIeJBweHx7/2wBDAQUFBQcGBw4ICA4eFBEUHh4eHh4eHh4eHh4eHh4eHh4eHh4eHh4eHh4eHh4eHh4eHh4eHh4eHh4eHh4eHh4eHh7/wAARCADDAPQ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hdPs7iZQzy2kYP96QA1fWwkh3ss1u4Xr5coNX7LRIy3FmrDP8R6VauLGxsXjF39jt8j5MyZzXqRxDnK0dfkeTKHJHmlp5tmZapyWaTbk8itOytLuZ8Qkbf9ojFJHeaOhG69twAeNqM2f0q/YTaZqEnlwpvYD7xUjHvya6bV7X5Hb0MFicO2o86v5P/hyzpukzXEhhkuIw2NxWNhnFTahYWtqgWO+YynqrL/XFW7XQ4XYMvmsw6tkD+VXTptlGvzShG6bmmUbfz5rD20lLc7FTjy7fMwobS9VTtB2+uKnQMACZCD3G2taLTZCB5X72LP3klDnHrxSQ6ffG53NbmVVOSOePxq/rPcaw7aXKZw80IX2v83QUKt0wUqrc9exFb39n3TN+7twCWJ4UgD+lIdJvDJjyxjPXcB/OrjihPCNbsx0t5m/1nCepIqPhckBMDg/N2rpZtFkWMM0se3HIC/4VXNvFHH/qunomR+tH1q5aoGCkuTuUEuR/e4Ap6HYh/dxMpGQmznPfsa0WQAeYECurDAC44oMF0F5jQKqnGBluetH1lB7BpmHshnlIWJlzjkDH9KvJpSxjcJNpx8q7iM/nVlIJkbbwn+6vP6VOQmwF5HlPQh+tN4h9GKOHXVGcVNqPm+0jA+8ZcqaWAX1zKfs80vToVGK0n8nYuBESDkfJ0PvViO5LFUj5Y9Sqij6wylhobNmW66hHnzLlCQcFduP681PIH8xV5CkDLgfdNWtQspbmJVeVFXcMsQc/pSXlhHa7f9LdDt4DROB784qoVpT+F6hOlRpayWnmZo8zy2kdhsV9jDbyD7/nTDJPzsKvgZzmtST7OIWlF1ChXBLFGIIHrxUUtrp5gb/SysjEuwMJK59uc4rZSq7Wf3GEvqiV+ZfeZE09w2GaEMT6n/GoHuNxKNbKDir80IMe1boP06xng5+p7VnpYyJcSyLJGSy8Bkfg59q3i6ttjll9VvpNfeitM+GK7WHtuzVeczIuWVgD04rejsxLbkXEkBYDAAQk/maqLp5M5V7pCgA2kx8j9cU1Or/KTyYa+lRfejn5mcdQ4/4Dmqcj4BOQD7qcV099pTyA5GR1BXv+G6sm90l44htkut/+yg/xrRSm94mMlTXwzuYErlejoM85qnNIQOZEbv1rZlspFX5ri4B9Wgz/ACNUjYiTerXJPH3vKI2/gRzVc8v5TF6/aX3mNK8m87XfFFW5dPw5CzZA7/Z25oq+eXZ/cYcq7owra7maRftE1y8efmAkOSPxp5kyR5asnrls5qhHItXLUGZwkbIGP95go/M16kYQi7nkT5pKxaDfKu0v0+bd6+1TxTSr0cj6GtjRvBeuaiEkjW2WJ/uu1yu0/iM13OlfDnT4owdVVAoGWdLwvn8lAFceIzbCYfRyu/LU6KOSYvE7RsvO6PO7bULqL5fOl2+iuRW1ptxocw/0yS9hfuwww/lmu0uPDfguJVWzsRdSA4YNqQQ/qao6yvhfS7eOK+8LtCG4EkF6jufyY/yrCOZ0sQ0qcJJvtyp/maTyWphk5VZQaXfma/L9TL0vUvDyXDo7a1boPuyIEOfw4IqxceKtNhl8uJvEMiA43M6gEewBrm7+TT/tWdMFyICOk+NwPpx1rb8PeKJ9IVY/7P066jB5E1upY/8AAq6a2Fco80bt9m0v0OXD46EJ8klFLuk3+pv6Xrvhq4EUlxcaqm4/MpSRiv1xXTLq+gxWq+TqJePjB+zncv1yM157rPiU6hMZLXT4dPc8Zt3K5/LFX7K88XfYREJbxbdhj5wB+p5/GvOrZc3FSqSa8nJf5M9XD5tHncaMFJ94xf8Amjsv7V0Hy8T642P4SkbZpsXiLw7vEIkupsceY+EBH41yI8P3fk/aLm4iG7k/MWP49v1rW03Q9GKATzySyYyQGCj+VcVShl1Ja1G/T/gHo0q+aVnpSUV56fq/yNq68QeGo5RGs0dxJ2SHMrqfU4WkfU9Pa382OyvdpP8AFC3H4YrHk0zw40gRI2aQE8GQ5FWTZ20IDW4+cDcf3jbiPbB5rzqn1b7Df3f8E9ej9Z/5eRX3/wDAJ5Nd062cefavGSM8wyZA/KpNO1fQ793FmbeSRBmRWQhh74NZUWpaaYi848tgRukZXIOenPOKuxyw/af3f2ZmHUoF3Y9PWsm426nSot72L5vLeUmKOKEjGcKvWmSFQq5+zrkYIJz/ACqjN9lkYOba1kOeWKjIHsar/arOGTC28Kvycj1x70lLsHIi/a3VxYkSQyPMWbAZUyB/OrUt1fXiEzS4z95HPSs83wW3WY7jCy5ypBOcgdPx/nUtpcW1zAXikRkP8Z6A+/pVKcovmWgpQhJcshk6YJgjmAJ7ByBUkEkxTkGX+Hnn9TVHUYbiK4+zNc24U4Z9x6Z6YJ6/SrYvwsSwQwyS8AZiTvXSsbXWvMcby/DS05fxZVupLhX27vLOejJjFQmS9DbQVb1PpRdQ6jJKWWCZ4mIwPLYFartaX/ngNaTzqe6oVOO9bxzSuu33HNPJsP0T+8k+03Sk7tjAdeaaty0n/LEk/wCyxNT21/cRJ5E1hdMnTd5bZH6dvpUF+0k37u1WeFgOHe33ZP1HNdNLN5t2lFffb/M46uSxSvGT/P8AyJ4Ps753iRW9Mmm3nkoN0TkHvk5FUzZavZ27fbVuptwJBi2sAPpjP5muSu9W1CPcs1kzYYgAAAsM9fY4rphjK89Ywv6O5zSwWHhZTqW9VY6aS6lA4SOTn+6f6ULLBJH+8gIk/uYx/OuOa5ub66CWcLqyHiOVthb6Yzmr0cHiblJND/4EJBgj8eaipmkqWk4WfrYqnlEausKl16X/AFNySSzDYa2nU+hjorE264vA0y5T2WUY/nRUrOofyfiDySp/P+DPNI1NWI1/2sVVU89eKnj+pr6FM8KaZoQT3EePLupkx02yEVqWuva1BjydWvFx0/ek/wA6wU7VPESBxRKlTl8UU/kY+1qw+GTXzNuXWL65k8y6kjuH7tJErE/jjNQiXJzwKoBj61IuK0hGMFaKsctVzqaydy8LgL6U4XYxz/OqQxS8VZjym5pWty6fJ5kC27H/AKawq+PpmtpfHWtM24NZucY+aAGuKA+lWIGVT1x9K56uDoVnecU2dVDMMThly05tI7N/HfiF7YwbbIJ1Ki3ABp9t451iOeOR7PTXK9FaDgfrXIfaCPu4/nSG4c1zPKsL/IjsWeYxf8vGdTeeM9WuLlZp4NPlwchWg4/nTE8aeIFgjjVrOMxvuVktwCD61y5eRhkPz9OlIDL6g0f2Vhf5EH9uYv8AnZ0svjDX5fM8yS2YSNuZTANppreJdQa+W6ms7KVwpGQGTjj0PtXPiWVf4QaeJpP7gp/2Xhv5AWd4v+dnRWPirUoZ/MaxtHXYF2sXIz68mlvfGWrSSxlbaxRUHCeVuHTGefrXPrNJjkDFKsgByVxSWV4ZfYH/AG5jGrc5vWvi/Wo9NazWGwKMSTmH+lSaD4l1Cxuzcta2LuQBzFjvn6Vz6yIf4hStPj7rZp/2ZhrO8CHneNTVps7LxH4ql1xI1mtY4tnXa5Iz7DFYdveSWdyLi0keCQAjcvpWQl0c8j9ac14Mf6sk/StoYOlTh7OMdDmnmOIqVPaSlr/XY6EeKdaH/MSmH4CrEHijVHb59Ukz78VyYulz8y/pUq3EOecVH1DD/wAi+5F/2ri/+fj+9nYpr2oynB1Rjnr0/wAKsQ6pe5y+oyEenFcbBPGH3DFXFvo8fMxFS8BQ/kX3G0M2xFtZv72dW+oyMP8Aj4bP1rPu1jnYtJIHJ6lhmsR76HHDVBLenH7tia0hh4Q+FWM6mOlP4nf5l+ays3Jw8efrVY2csWTDcSKP9iUisuXUJtxVoyfeonvpQuFZl+orV0lJWepzrEOLvHQ0ma+Bwt5cgf8AXQ0ViNe3Wf8AX/rRWf1Sl/KvuL+vV/5n95yKCp0Fd/P4f0K5cyNaywt1cxvgZ+hFWLTwno5XzImjdcZHmuRu+navnlxLheW/K7/L/M+plw9iXKyasefLT1Ir0ZfD1iYVI02J0z1VeSPwqvN4LtLp3FjJJbsCAqyHdn3x1rWhxHhZu0k4/wBeRjX4dxUY3jaX9eZxCnipAa37vwbrEH+qjiuB22PyfwNY1xa3No+y6t5IW9HUivboYyhX/hzTPBxGEr0P4kGiIU/dj0poxTvlrqONihqlXpUG4Z6GpFfA7CmmTJEoB96cN3qaiD5/izSmXHGadzOzJhIw6Um5u9RCUn0/Kjd9aAsybc3rSb2/vGot3vSFqLhyllJMfxGpfMXHUVR3UKWLBVySegFK4+Vl0Sxdzj8KcJYf71S2uga7dLuh0m8Zf7xiKj8zUreGNe/58efQTR5/LdWbrU1vJGqw9V6qL+4rebHjrTXmTHGKLzRNctF3z6XeRp13GIkfmKzvMcHnHHtVRnGWzJlTnHdWLokz9O5BpwCN1YfjVRJFNSqU7irM7O5OFx0bA9qtW8FxICyKWXrk8Dj3NU0YDoa0beb7QnlB2LCMr5YGQwIwf0z0rix+Inh6LqQjc9HLcLTxNZU6kuX9fI1dF0a01Gwa5/ta3EgIAt0BMh5wTzjp7Zqpd6Wr6hLZ2cVwVhB86e4URqnOAQpILH2BNVbXSbi01SzlsI3cz/IFuW5LA9Ppz19qv+OtShj157WK8mk8u2jhuQkhKb19ifcduMV8hLOMVKb977j6+OS4SNPWGvqXNX8L6RY3y6d/wkQN40KusTWxBdj1UYY9OvJ6c1yt1bra/Lds8cuMmLvj157V3fw21i2ube9t5Ujk1NW8y2M+GZ88cE9DwAPyrxzXb3VrvX7/APtiO5S+d/3yPlWUg9MHsKunnGNkmub8EOpkeB0ly/izcGpaRGAsitI3cidR/NaK48IRnMaIc9DLRWbxeIb/AIkvvNVl+FSt7Nfce5ve2wlllazklic4VSeVz7/r7U52t0ECWvWRivlsMD8O3OOtc5pvi3Q5HUG2uYMYkJliO1Wzjt+HPOK72C2iubWw1Fy32W4OYgMeuMkHBXn9K+Wk1H4kfRw5pbFW2gdoVaSXyWA3YkQkA465A59aneOQRqssjypnIZWBzx09hW3ZLplvIysl1NIF4feF34546Z9OtX5bTSGgMj2RRQA2JnIPPuTQmVc5pfOZUbycw425HzEY7k9+wqOW3hvLZlmthIpY/LIuf8//AFq6xLbRbbY1x5cKuofajO2R274zVe81HQ7AyFY0uVj6k5A3Hngngf0raNRx1uZSgpaNHGJ4Z8PzBoZdFPzNgSwzMrDn0zj9Kz7vwDoUuqCx0/xCY5mQyeTOvzbRwSDgA4/rXpNj4g06debeCIqRkNMG/DIH86t2lxot5cC6kt7bzYWK7xIPkGOcZHoea9Clm+Kp7VH+f5nn1sowtX4qa/L8jyiT4U6q/nfYNX0u4KY2qZsGT6Yzj8cVyut+E/EekXPkX2kXSnGQ0aGRGHqGXIr3z7PYTMbuztbcrkn5wMqfXPPSqeow2ckKloZLaZXILDO3PqCvTNehQ4mxENJpSX3M82vwzh5q8G4v7zwG30vVJplhh028kkY4CrA2c/lWxH4H8WSKrDQ7j5jgBioP5E5r1iyn8m9j26pIsYOx97CUbScjrz3/APr1p/24um3ZecW18h5AiPlvngAddo9ea3nxRVfwQS9bv/I56fC9D7c2/Sy/zPFbzwT4ts4jLNoN4VB58td+PwXNZ66HrrdNF1I/9uj/AOFe+Q3OrSaELwaFJKn3SsF1G23Oc8hs8dc4rKfVHuJ1tpdH1Dyny7xrGW2KPfPOeeQaqPFFZaTpp+n9MmfC9Bv3ZtHjX/CPeIT/AMwLVP8AwEk/wp6eGvEbNhdB1P6m1cAfiRXd+I9B01bae+s28V2UaQmRgY5HQNjhcnkdxzx71w/iMappf2e2mnULLCJFeO58wsrepBPNezhM2+ttRp2v5r/gnk4rJlhIudW9vJr/ACNK08NR21slxeQ32pTN0trGI7B/vSYx+C5+tTN/wlsK+XpPhq40uMjrBZsZD9XIJP6VxJkfGN7Y+tJ5jf3m/Ou/2VWXxNP+vU4fbUYq0ItejV/vsdHd6P4wu23XWm6zOSeskcjc/jVc+HPEQPOh6l1/59n/AMKxPMb+8350okbP3m/OtEqqWjX3f8Exk6Leqf3r/I6G103xXZNvt9P1m3PrHFIv8hVqR9cn+XVtBmvx3d7VklH/AANRn881yomf/no3/fVPW7uE+5PKv0cipcJvXT8So1KcdFe3yf6G5caI00bTafDdgry9vcRFZF+hxhv0PtVH7Dfp96yul+sTf4VDDe6lOfs8V1dyb/4BIxz+Ga7Lwa2p6hqsVndXGrXb7GZlgvyhUDp/Fg+mMjFcuJxrwkOao1+p04bAQxs+WmmvyOT8i4X70Ew+qGun8AKkd9I8lhPcTbcIQnCjuTnpXYaa19BqEOgrJfQ6pcux3XV6ZEhiLYBCq3Jx/I81nfEf4hQ+Gbo6LprtNKin7TPOS5BA4wp4Ga8TE579ZpypRhv1ue9g+Hvq1aNZz26WGeK9Hu9SeC6jl+yNa52SGRQEz1I6d/evPtekZY2/tXybm7jyPt6SKGbthiBhh+vvVHUvFusa8rG2iknlZsEsclfde1ZUFtd+fI814ElYbWEahvzY5A+ma8GEXH4j3qjjJ6IeLqVlPl3Bjibrgbd2Pc8n8BUNzqbXbmGJ3uZEG7c373B9Cx/+vUyx6bbxN5kisxBDu7eYcDryM4/SqsWoWkEBh0wqEznEUEj5/HAyabkSkyiP7UiLJ/Z1xP8AMTv8wJn8DRVr7ZeEljazqScn/RwMn8WzRU87K5UejaNpcJ1GwjtWa5AYbkL5wueeB2r0CK3vr4z+XbNsRcu2AAqAZ+igdK4TwvcHTrG+a4jjgvJmBMg4ZAR8pI7fjXJTahrHg2LUS2rXVx/aqGB/LIbcpYNkjscjr715rjzep6i91ao9l03XTNfmzR7eJQPvREszk5PAPCjg+tbsdt9sne4UuylgWV35J9R6V82aD47tIPtBkLW7mKQFgpJV88Ejoewx713Hgn4k3ErCS4vLSZB8pjyVkb/dU98dqqVOSWxUJQfU7vWLPEsgvLVny25SVDABT29O1VLCWxkky06o2Tg7trE+h9+BVzTfGGh6hNE1zi38xVeJ3cYfcQAOO/I4PrUvirU/DNvoz6pdfZ7iGNmUFQNwYAnGex4NRy23L5ewQ2MVwCskTbCCXRsHdnqePamXNlFE5ltYhN8hQ7HYrIOwOCfWsez1Ke4t4tU0/wC0LaTFfkmcfICuQwI6r68VBZeKbTV5ZrfTrbzZreTypVCggqMDdxzjJ/PtSSE4tG3pQuJ43utN1GQSOB5kLOM/d4B3DOB/THate0OsNbNDHNGssPzFZEIRgenIP61xZ1+405WW4s4/lkwNg6Y9D0Ucnjir9j4utNRcLM6RybgCMffHuDj/AAquXqiddjoGuhdSmG+tLOW9VjuSNsHHTj1Iqq1k4JP2W5VM7gcb14zweeD+n5VXudt89vdR/Z2liYtE84z5QPDAFexXIwQat2OqvFYql1AhTYGUxknd659FPakS4q+w6yuLnT71bnkFhh4wCquCMENgV3E99Z3mi202niOMQOkdygTHkx8gjjoAKyNKsY7wGaPatqx3Nvf5T6YOeOtP1XVW0y6lsdLtIFRI1YEj57iMjkgtwe4P064q43IlHsdDJp8LKx0+7WeTYTGHbaCccAn096+V/HFvqmm+Ir3TtQs10xhKZBZo4eOPdzuQ+hznivdtM1+20nQ2tb67eIxjKTXUGyDBP3N6lsH/AOtXz748vtP1bX5b+wnvZS5O9riTdznjaTztxjGa9/IHNV27XR89n7/cxjez7Gbub/noaNz/APPQ1QHm85alBbP3j+dfaKtfofIeyL4Zv+eh/KlDt/z0P5VSDNnPNO8yq9qT7Mt72/56H8qXcx/jP5VUMmK0NE0rUtZnMOm2rzsPvEEAL9SeBUTrqEeaTshxoym0oq7N7wJpI1bUXFxl7SJMyr5mzd6DjkivU/BMFrZ63YeRYw2VuxMceVCEkg9APX+tZnw68HXWn6PPdTy6fFLvCzt5/mMAfuqABgV2ehaGtjdLcXEiSzRZ8lEYsckdTwMdeABXwWb4xYjENw2PvMnwzw+GjGe+5xuo27ad8d9Nv72aYwXQi8n5iNrZCbfQjPOB615t8QLTPxb8QwXVvNJEtyXKY5ZccEexr13xh4is7PUreREsZ7+2dmjT7QjGI9Azc8H0X864DXdbgvLyfUtUu4Y5ZD8z4wWAzgbsfpXJRrSjGzWp2VIKTMC30EKqT3NxJZW/JW0ifbj0BI59P1qa30vTZJ5BHYPKzLkvMSx3evOT70t/q+lW0QuCrSxxrku46fQk9fwrEi8dCSRF0/T7yXe21xny1j98he/1o5py1JtGJt/2PHGcfZlCk/LHjCkHpx68VHLp5k27oFIAO0en0FVZfFsa5lurZogSpJUlsduMDj8azL3xxaIGaG4vflUM77AVX0OCucduD+VRaoykonRPp9xLho/3a44XaTRXFN40tGYs8sj7jkMEU5Hr0oo5Jj93seyhrS9tJLS9kHmDOyeNtsqnGPowxxj0rG8U+DLySFmjlg1Oy3IZHWIiQAD2+XH3Sc85FVdTkZyHhWZFUDGxRnPY5PX6e1T+HNenstSQSasyjJKicFlJ9Ae/fg1xpNK6O262exxGs+C7nyLiTSrP7bNM2GViNyZ5JOePTGMYqpoPhCb7DL9qt2lYOQvljIUkMBg5HIOPbpmvbrrQ/wC0t994f1E2lzJ881o8atG7HklCemfSuNhuPE2maibe40BdTVJWJ+zExuvpuByPX1+tdEKzasQ6Mb3PK7/Sde0UpNdxTwRo6MsjNlS46cj6Vq+DIl1Y6nYanqkdnDeQhVubgsUWRXDqPxwRx616RcLBqVhNDqGi3MipIJEgnA9BwCPx6Cq003g+eOK3vIbSzQMzRmSDYqMOMcDB61q6qkrW1J9hyO99PM3fHeh32l/De+kWArLBbGFlXBHllVUkY6Zrh/AE89h/ZskMf2ddm2SVHwCd2cHucqB+le6/Dpr7W9Nis4bmx1az8ko7RTgEexGBkYPp/OotZ+Hs1nK99Y2Nv5Sne1uQoZDjaSvycjGD9RXNFNRaZ1OalNSuczf2JvoXkMMzO6eXJtIVsjnv04P4Vw+p+HPEcNwx0zU3uLTzE35HzxjOCG+vX047V67J/ZqIs1xNHFcQurOxZV6DksM9x+orbi8N2N5fWt5pmRHd5Yy7cxlMdc/TjNTDmiOqotnhXhJtd/4SqTR7q3uoY5opHXYTkOqfKU7A7gOPc169oHhV9ZWzvbtTawplp5VOCxB6Y6euRjufSur07wjY6ZqLXUs3lxsP3cZfG446hT7Y71qveQ6dZNqd9PElvAjb9oO1EPGSAee2eta8t2m0YOooxaTuc/cXk9lYyfZYreK1hk+S3EWGCDIEmepyD07V5N4/+J15apLptmqPe5wZJolb7Nxg+WfU/kKb45+JlrqNjqOn6FZ3sk0zlVukO0Kueq7cn+XWvJnstQcl2s7piTkkxMc/pXs5fl3tHzVtF2PAzDM7R9nQ37j57qS6JZ7qbc3LLJIWXPXj8fX86iMcgH3SR6ryP0qKWGaIfvYZI/8AeQimx7mcLHksTgBepr6qjGFONobHy1RynK8tx5bmjdV68gmspvs9xOizKoZlY7tpP8Pfn2qukybj5kkQHtCDmrVa6uiXSs7MhyaN1SNdL/DEn1KL/hVm21O1jUebpUErqPlIbbk/7XB4+mKqVRpXsEaabs3YbpMdvNMpkCSxhiHHnCPp1AY8E+wr0z4ZfEi18NXt5eXF1a22mXatB/ZqxqrxhfuuMf8ALTA5PevK9b0m81LXUjS007TxKoZD5wWJeMnLHqeevrXTeIfhU+nfD6LxImt295M86BjGwWBFOf4m5Y5AGRjrXyeMxkq8rSlbyPrcJgoUIXjG77n0LovifSdcgiNleeUswICvt8zGenPIrh/jZ40uPBsFtpukxLbNfK3zlcsy8ZO7rkk/zrxbQY9H0vUYxqWrSXFy6bkFkrSBO+M8cj2rtvFfj7SdQtdJtrzJtYFBilnhYyHj72cHPB6DFea5K97XPQSfKYml6fdTPDNMLlgykSIhUJk+rH860hoMMzxPeSJsHITK8Y6HJ79qzNT8Q6fPEYbe/aCQDdHIqEbhjkDjg/WsiOw1Se5Et1q88tsc8MMBj1xnp+NR7z1egabbnU3UNohHlW8Uirxszkof1GKqW2n297OUZ1tm6hm56+gB54OfwqjcWWqWelfaNMsI23HCMJAmSAe+frXMW8GtvdC6uLNXY/fiDjIyevc0RjpuVbXY09R0e2WYwX175gYHaOVyfbJ9P5VjXHh2xt3iaPUWgTHz74QVKnsSeldQJbhLYQ3NhPEwTdGJFyAB23DjPsa5i4vtZxJAtrZKY26CBvnU9GxjAq02waS3IJ/CscRVVvLQ5UHIjJB9+tFQQ6x4gXf/AMSm0T5jkB5F/QNiineS6k3h3PZfOS4gWBrc+W68MuCoJ7jt+IrIlglEht53cShcDdGpDDsc4w1WPDt1pLwTJZBRgfvbYMCyE5JIzyRn3q/d21jewKsTFN4DLMzH5SP4tvb0NebezPQ5boZ4Z17VLW6a1mhV9hBiZB/rBzjpnB9q9Ahhj8RQZb91qe07SCVL46qcen9a8nt3nhn+zzRlZkz8qoDHn165AOOorV0aDWrPVv8AQr6OO3lCsqkM23By3OCDn0oktbijKx181ylsrRXSTLNGShjbnGO4OOenrTdRTRrqzjNxa2t3Gw3KkyLuY+x59q71baHUrKC31C3tndogXaMfKSRyf1qOHwxaXQtdFlIt9txujuQgcqWGNvzHHPAByOmKqmk5K5c5PlOK+HDWGleP7S40vTEsrZ4JEkKFgCCM88dsHpxXtl79nIsbxZWkiKN5m3PGV55OeKs6F8OvC2lzxzXmuG6uI843ToijPGNuavCbSptUNnaXe+Hb+6WE4KYHKsRz7jn2+vdOKlG2xwxnyyvucRq/hWXVIoJpDEGiLANKu1WGCBy3HQitTw1pOqSaRMo1zQ7XT7VyrtDOZXiZTllJOAvcYJ4zWt4huLXRdJvNYe3G20heRmYZY4GQMnnrXytoepXN5dX9xdJ9ouGuEvpI2XcJgJAXUj3Bb8qUKEUmxzrynofQ8Vrc6oy3Wm2UN1GQVF7d35Ky8DkrHktyMcsOnFUr7Q/E0cLx22vafp6k7ilppgI795Cx9P1rT+Dm+28N3mizhnfTbyT7O0nJktnYvE/uCM8+1dJqcIDvuIIYHC/hxWqjHsY3bPBfFGl+NbGKSSy8TXU6r/yzjURHHtt/D9a8/fxV4m+Xd4g1Ydcj7W/+NfQWvwx/ZJRLGoUrznpXzfqm03kvlj5fOcjt3ruoNSWqMKqa2Zox+LPEigf8Tu7cdxIwcf8AjwNTJ4svBOHurHSL1l/jlsUV/wDvuPa361hKDsU4P3RzTVdWlbKkAZNbcsb7GWptRp4Iv5w+o6He6dk5eSwujIn/AHxJyPwY1Pq/w7sdSs/tngvUk1ERqTNbcmZQO+zAf9CPeufIU/e+XNPtpJrWdJoZXilQhkkRirKexBHINWqtWLvGTMZYajNWlFfIwRpbLM0VzeW9qynDCUOCPqNvFbeiaH4YkfGqeI/LKsN3lR5RV45LZJzjPAGfpXo/hW3j+J8x0TW7MT6mqfudStyFusf7a8CUDAyeG+tZ3xf+FkfgK3srj7BqDxygx3VzbktGGGMP9CCeDyMUYnMZ8lotp/Ixw+WQU3zpOPzPNvHeoWOrrA2i6X9htYEMEIVtzTA9Hb/aOKhPiDWda8I2nhb7eY2013eG3ZtqzKf4SO5BHGemTU1raaRIWWzkVjn5jggkeuD61t+E/hHrHie/gubP91aSN8shjJzjOSB3HBryI1oqT5j2p0WoJx2PLvMvo7wFomiuoG3BXGCK6XSdJ17VpIL7UY7lNPRyFDMV+YjtxxkfnXu3xp8OeFNB+F9r/a1rMJbKRIbSaFVWYtk9Seq7QxwenFeI23xKFnZmyt7FfKeMRvJON7yHcCSe2cdOOKU22rxRKj/MzW03R1tH2W8ZYhcbtqs5GB68CulsIpIbqAXMMLRqM4cqTnnGf/11wuveMfEkelxxO0ispYmdYQv+7hlGMDPBFYqa9dXGnC3upWdtwfzGHQggjBHOTzWHJKS1Lg4xPVZbiwvpjbyWMTxgBZHfchiHUYAyCM+lc1rGk6tCrtosFldeRzCEfkjPI64JxjvWLoHiS5PigaXFIJIGBZVIyWdEyvJ7kiptc8RaxY+TqenXK6cGmZZUkjwUPPysh4YHqOPyoimnymrcbXJdM8S3DTCz12zntj90HYxVmPX+Q/WpdR0uznnW8gVSrjaFaTlRnoPbj9K2m+J2qeKfB8OgazdWSWcBXyHFqqNHJyBll4IPOOAR61iG3vYmNpcoJom5SdFCuufm2sMHsOvBobSb6EN3WpjS6UqTybmgyxzyu49AOufaird1ps7yB4xA6EAje5BA9OlFVePcxcF2O2S3spHlkMKyPkEuPlKEdMHOR9e9aURtpAkhlgniGT8ynJz05H+FctpGsRXkQuoY/KuCgLgYYYHt1x/KthLlkijvPsxij3bZEOMg46jnkEV5zTR6qSNW40eK/hIsrkRyA7k2fKUGffPXP5Vk2WqTWJe1eE+dDhbiKNwGi46qTgEe49a0fOkktfMt90bdVlBGQuOo/wDrinC3N/ClzIj3EiD55VjAyMcqVPIGfbjPFJMbh2Oq8K+KVWJbW42x5JVROM9uzAnn2rtYtWjvLcKmBJGPlkLduvevFtWhu9PwzWlsGjxJFMRhXTIznrz7Y71u6P4la1uPLuLNpn3Ah0lABBPB4H0GPU9K0ik1cdujPToxZ/YisiQS3JLOuAARgdDz82K2PD+pW0F0rwyRJLgFlbrjp0BrxnWdPn8Sy2uteH9fS0Nsxa7tLibyhIAOXXBx0znp615VrOoana69MH1Z5pLe5do5o5t43ZHIPccCtYR5vkYVPc6H2x4w0efxd4E1Wz0/MzXNuWt8HaGkU5C5+oxXylCNW8I+M449RtntZreUwXKF9rqrDDAEdDgnBr6R+E/i+Cfwho/2JxInkgHc+4q4++G9Dk965T9oP4a2fiGJfEmizSy6zdXCefE0oWIqcLu+bG3b8vTrnpXZRrRcbM5KlKUZaGBc+L4PBOv6VcaJpD3UN1bLFcXctw8kl5FH8qBsfKrdO2QRgivb9O1ax8QaNZ6laZiaWIO0EhG+PtgivB/DcWraLFY6BrvjKCa0iMoj0yByvlybN2ZeAW9MZ710/jK0+x6U+qWDQW62y8eXOU527kYY7EZ9fpUVJuKVtR06ak3fQ6Tx7MbXRry4G0GGGRvm6cDNfMEspLbnOSSScfSvcvizq0rfDOG6ucRz6kkeFVsg7hkkEdRxXz9LN+7B3Hqa9HC+8uZHJXfK7M0xIPLPIxkfoKjjkGwc8cDNUxM2GLEbcHNAu4okQFlHUnNdUkzGMkXm2tIOabPKijkgHOAf5Uzw5MNR1KOP7LPJHIG2iE/McD6H09KW/SfzJP7H0O9mKE+bcuS5jHcqcBUOO+M+9Z86TsXurmWNW1Cw1uC7026ntLi2kBglicqyMOWcEenA9812On/FTx8+pm+v/El3qav8slteYkt5E7qYsbcfQA+hrziTda3H2Xc8iY+VmHKLnoffPJrWhZVG4Y2gDpTkosiPNc9EvfDvg/xsP7Q8OXMPhbxGPmfTZ5P9GuMcnyXPQn+63P1r0/8AZm+IV2ml3+k6jpcq2tjEZv7R8oKkLc5Q9PlwOMflXzvqUk2loJPJS5v5kAs7ZQJHDt3MeCcj+orpPAfizxFo/g27sV1KWXUbu6Hmo2HNqi5yMEjDszHPoFHrXnTnBXZ1xUpNJGj8b/GVx8RdWi0/w3atqGnQs0jzvCwSV+hOSOABnHrzXFeHPCts139obSFn2DLfvlcc46KcEYPPJrq2nmtbdGGtajZQwqq+XEoCR/UKD3OKo/ZvF9mq3em+IojCodpILuXKxse4JGO9czqOXkbqnZ3epFqPhhr6zkhb+0ihlLq6RiRFYnOBtJ7YGK5RfDurWObVpkVCF2blZd4Vs55XjrivTtGufFF0nnSWWmJI6qGjhlVQ7dd/HGD/AC47VcZdVRDcGzR5i25oVn5ORyFJ4B/Ks1UcdDV01LU+e783mk61/aChYrlXaRXRwSOeOh4rutUYfETwpJPDD9m1O3OQucrLx0Jx7fgcDvXWataW+pqYL7RQsgJJd4QQ5B6Mex5ritTtdPe+aH7NNpdzb7Xj8iFwsy5+bhe3A59qtzUrPqjNRcbrocQNBvLQ/wCkP9lEUoMit99f7px0Irpjr02nSWzalMZoWtkHmJw8hBGCeegXA+nrXfpol7q8UULPDKLhTHJkFmUkfK+Mcg+vavKPFGnvc6jsErTRwJ5MT4+9jIzinCXtdwnDkR3U1u92/wBq0147i2lG5HU5H0/SisHw5Dq+k6aLKHVraEKxYo2MgkA9xkUVk3Z2C8epheF9ZtY5beWF5USPcjDf8yAjGT2IFeh6Xqk1xbJazOIWdSEkVQ67j0Pt9OvNeBwvJBL8m5WxhgeK73R9YvJPDlvMkR86C6eMSKOW3KCAcdxg1Vals0a0atr3PT7eaaxhSR9kILDMbu20SHupH8Lc4rWstZaSVvsckB3jeAVZWB7DPcdeKwLNbrVfDomaB3edThky2XHIOfz6VlaX/alra6hFJbXLFWiVgMkrtHOfTqD+tcaV79zsbs12PTrLWotWt7mwuLbK42yISrbSR1XPPYeua5vxBpEpvzqthdBbeRBHKC4BZ1YqeCBjn2rG8P3VwmopeSm4PyJG8TRkyRLjtnqK9W0SzHiLSbi3l0+3N0mf9a5WOVv9oZ4zkEY/nUu8JaFRlGULnGeELex/sXULi7t7a62Sbk3JlclGUkjPXkDJryqztGmvlsZJo4Ssm12Lggc9j0NfRw+HUV7ov9n7Z7G4dWaS2jnO0s2ckE8t14B6eleU+KPg74n01pJNNaHULdBkq3ySr6/L0P4c+1ddFpXbe5x15c1tNj134cvo2h+HodLjuvJcyhhKAWO9vlDn0zgcdK9H0bxLdaj4ameaNLj7MzJIXjGSBwGHcc4rwH4fWsen6TZzX6tFesojVLhgHLBtwC8ZxwRjmur8J+LNdtZtRt9N8OjVI5V3TyMrDYrfMVXp6E/hWcPdk7suo+aKsjptYsdP8VW+vXa+Zp7xmOcK8QZknx8zDd1Do20gkjAHpXPPY2epeAzZafFOdRV0mgiZSAHQ4LjoD8pfB6EgetVU+Kei28ep2+qWSLO8aKkqzMWjABwApzuI7HPsa8w8XfETVL92tdBnn0nS1BVY4W2SMO+WHIB4+UHHFdV+a3KcFWrCknzPU6z41eIP+KTs9NTUI7m6trgPDZjaAsRDDqowOmcf7XFeE3viS+gIWfTdgz1LH+dbjyPMjSTO0jv1Zjkn8apkK2VdQw7gjIrppVZU1ZM8qpilOd3HQ2/A1teeMLG7XTkRr+NvltBJhyuMl8ngqOmBz0rrvDvhq6jsbuSS383yEV7pGALQq33Sf9kjHPvXIfAvxBpngv4p21xrUZfT5WCOQnKqTyR+GQR3Fel/tO+BNF8I3NvrPh/U0kstbBaO0iBwkaqCGL7iWyW44HFdlDFVIzUtzolSpzgeZaGkdn4we7i1p9OsbCcyxTQkGRD1AjXI3HI9cD1r33wjpmi+PLi51fX/ABHctIs4Nyu1YA7N/CgYttOR0FfJyMXfuSpBHrmvU/A0eueJhPZW0UQSSVZZsyAZ25xwBk8nt6CvPxMpVJ3vZHdh+WELdTqfjB8G9S8Lz3viDQLpr2wWQyfZpATPFF33f3gD1PHHPrXneli3l02aQS/Z5XAUOybgrE8bF6sTjH+FfSvhrSfEWl2CzXN7qKwyQLCRFE3lBhwWbzO5HH4e9NXwvosKza9ptnaX3iCJSln9sKJHGw5G1V4Xnq3J9xSjipyXs195MqKvzJHkfjSaH4a+EodF0W4jufFczLNql8EUyWkeOIB129eR16+1cf4e1JY7qAeZZYu0EjJ5JXa+Ru5BwCefyqj4l0zxpbazql14i0S9ea7la4uZki3x5J5O5crj8aqWFjpGo6dFGLqW2vYHLKkmFVwcfLn1HocUVYKw6ctdDvLi9uLe823OjSmNAN3lPIHC5+9jGCBx0zipLXVrMpcWyrqryhjIAV8xWDc4AIPGO2K4aefxJp91bRQ6vBMxceUsT71A79OQRyMdea9G0DUNXuLU7o7IQLHuQIHDbsjJZTz2P51yyXKjqhLnYth4o8NtbQxA2iXA4dGtAhB46cDqevTtWvfajp0WjT39pLbyzRKWaFBtJwcjI5x6Vmf8fqJvtLPUnicPIjbfMfkkqON3Hriu2+Hmm6H4knl0HVbW50+xmiZpJEkKMoX7oDleh5GPSog4uaTLlzKLZ5ve+Ire60ldQht3VxMkU0O/Jy2ece3OKkttShiMSXwxbxt5kUm8YjIPqDj1FeneKfhn8MbfT3tbO410zRncsxuVKg/7uzmvMr7Sfh7pn+iXE3iO6dMrxA0agE85LYAGe9bTppGMajerNV9SihvI76G6jjQ9SOS3btwMZriNR+HHiy333VtLYXybjtEMxR8HoQGwD+BrtotX8P6fpt1faTo9o2zCzNdXJLAYHLBVPHTpWVq3iXxlGQbOz0WytX+cz26CTA/4Gev1ArOnJxejHV97dHOW2mX90Hk1DTdbhulby5BEjBSVAXPTnIA55oro4b/WJVMlz4iv5iWOx4J0RSvbgDANFU2m/wCv8yFHyOR8SaBpesW9ubhBBg4VoEG+TA4BbsKdbeF9Bh8PS2cdvdCdmVjJvLlSPoMDBzz6VsxbobYRMqMSM5U7sA81JcQWsNskc2Ilt5I5Cm8pwSc59Rzn8q5qNV/Dc7q9KNuZHTeBW0vSIdPWT7UbeSDZIWU7WcAjn5QBwOuM9K7DV/C+h6tD9tsFWAkYO+Tl+OACPxHJrzv/AEKSU2eny/Z7df8AVvsG0rzkDJ+vUV3XhOXzLZ1juyPJYqYg4K9jkL+Pr19ackn0IhPzMTSvD9jptxLHevNFJFmVUQlgAO3HOSOa63wvPp8LztZ3jXNoZRFcBfmeBwThicZ74J5FQ6hp6yQb22qsLbtzDI5BJJ9M5PFcvpELeHtVa4jneBbpT91yAT33AH37D0qU18zR7XWx61LbQ6tbS299JJBA7EidJNrJgcbWHTpnjpVldPuIbCK3S/mmliG1JZQH80AdCeufrXF+AtYm1rUkiktxbWsUzssokLJPJ0ween0+ldPq2vto8ck8ebiGNRuij+Yxn1AHY+laxkuphK/Q4bxdp2qwC51G9WztbeBBJO3lblwuCSpyeM9jjrXlniL4g3t1MY9Daayj2/POTiRz6gfwcfU+9fQeq+K9IPha/vWtrjUIbeMfb7aO3L4BGSpB7DnJPAxXyHdzRtcyvDH5cbOSiZztUngVvSgpHm42tOGidrji+0nuT396WPG3B6VXByc08NxXXGnc8WUiw8g24Wq/OaTNKK19kZ8zKWuWrXFpujX97H8yHOCK67Rxr3jnwxp62Gg3F9c6XEba5mtYmkdlLFk3qvp8wB9MDsK56XLRsqnBIwD1xVz4T/E3xL8MNZubnQZ40Fy8a3KSRBhLGj5KjPTPTI5q4v2PvI7sK/aRcWdTH8EPiJL4V1DxPDowS1tRukhkk23IC8t+6+8MDnnBxyM155HLqen3qS291JFIWBHluRwT04/lX1nfa9r/AMO/FNn8SvDtxf8AiXwX4sRbm5tZHaWaElR3PdRwD6DB6Zr5K8W6qupeIdRu4U8qCad5Il7hSxIBx9a56j5pXR6dPRG1J8SfEt1afZLrUZbiCNmkCNI21jjAyn3T19K2bDx7dQ21sIo7WVA0skoIy2cYAwcdDk/Q15SSoZE+YMeG/Otq5cQJHD9nELGFN+QMjgZPHqahwWhpGbO/0b4xaxp1/C8fmQ26vh4UbKSKfUNnHPp1/Wu9m+Lul6tbia38N6KZSSjjUmUMxUZ7J06Y+bqa+dLmZGtdvfPB966S00W4/wCEUN5dQvtiDy5ZGG1WGFYEe64weOamaSHG8md7/wALI8C6p5UevfDzT4AG+/YytCyn1GP8a6rw/ofw+1SxS/0bxFrdtay7kWF5gNjDryQMnnjk1823QGA2CFycEHrW/wCG4bmFILh9ZWy0+f5WmVDJsY5GCn1HWicVYUHqfUVjF4YtL2JrYPc35UtEZror5hHJwvTPtU9x4qhe4+zLcbQGCnylwoJ7E/8A1+1eDWt9qFhqVmiatpzW6SGA3VtwwYtwG5+XPbPuKsQ+JNZsNUutDvpolnilXy5Zso/zfMRz1WuSzXwnTzLqj1zSPEAgvhZ3OJ4LiQkMw/1Qx2I6jI6/4Vs6nbwXEPkssNxbt2JBG09QQfw7V4tr+paxNZMy6VDqCAB47mK6+ZmB+7g9/vZHXin6B448QR/aNPk0ma8iQLJHE8ilzC38IIxuKnoR+NZuLepSetjt8aBZ3clpPpVsGZSrssYGF5HXHOPT0NZZ0dbEldOdDbuoxDIc4A4HPQ/XFcvqGva54j0xNU0Xw8ZZopDDMImO/pwxX05P5VteFLTXpdPhbWbaa1fGVR5BuJPJ47DtipbaW5Sak7WLX9n6fP8AvBdXducAMirwCOvSitObRJpSsnnwxEqMrs34P1zRTUlbchwd9hEa0lRvKtYFkAACnAQ/lz0rM8QaPY6ta+SwlV4zlHiQM68dBngjnp9DUemySRKDuHl545BrYTyZlVhlJccKTjI9x+IrhU3FnpzpKcbI4rVPCmvQWUn2G8N6vlLtViEKsp4A/Q9vxpnh7xPrGjay9rdefFuUPtwQ+WPBBbOB1FdhfXb6fJ9pjgmZ3bdKUG7eQODjvx9e1Zs0vg3UbyT+0NPnhnkjRA8U8keW6gkE+vZa64VLrXU8+VFRlpudno/igTW/mLdtKZJPKk8yEKRkYz16Z71bv4bPWrUo1qiky7Wy3lk88Y45zj9e9eeazp3g/Sb23jZNVtZGbjybxn24/iwU+YA+9U7nxxe2ImRXlvgYxskWFkAXsfX35o5HL4S+ZRfvHsC2q6LEp0+JHt5WQrGzbQhOAT9VGT/+quqiurC5tF+1Wc7RTHZvjjLndnptGc55/lXC6D4ij8TeHY4/3dv5sW1/Mwztgdhnscd815b4n1+PQbyW3tfE1xcXVrcIywywfcIJyMqQSQeppUoO/KFWUUuZs9P/AGgrTw/o2hiaTwzMs13mP7VaymAgkZHmDv8AQqe9fNhPNdT8TPHVx4w1KEDH2K1X9wTAqOzEDczYyeT0Ga5INmvVoR5Y6nz+Nmqk9CUGnZqGnKa6k7Hm8rJh9aWtPwho8evazHpkmpQ2DS8RyTIzKWz045Few618EtN0fTbKOW41i8vruRYhNAiLAhPVn3DgAe/NRLERhubU8JUqK6R4YK9x/Zp8F6Pq2nah4i1bTLS8ZblbazadAwTapaRgDx/Egri/iX4X8PeF9FWPSb291XU0J+0SLDm3AGfuuBj07muf1X4lakfA2m+DNBjfStJtbcrdeW/728kY7pHdh0UseFHbGc0+b20dNjpw9D2NTml0O/8A2m/ifb3ccXgbwndq2mwjN7cW5IWVs/6oHoVHU44J+lfO8k/lzq20S8cj1zV6KOe7uPKt4ZJZSuAgBPFdTpXgqG2mt5tXxM0rbdqSYSM+5HfPbj8aynKEEd8FKbucLbu/29ZIrdn+YFEA3ZPpxWhqWpzXsUEMw/1I2Lxgrz06fzr3fQIdN0mM/uIVuPLxK0SbUO5RjafTn86h0/wn4Vmvv7QewinuHK745s7ASP7vQcVz/WFe7idLoSWiZ8/3cJMOcAAEZ5z+ddt4S8WW8dhHpN0ha1lje3ny7EbWBwcd8E5Ar1PUfhb4d1TUJ7q4eezWVVSOKArGqnHpgjk9s+tY9l8NdB0e/mVJ5p5IwWQkncQR1AAx0PPepniISQ4UakGeFXeUeRFYvGGIAPH41asXkghQrN+5wWdCvQ84BHevoTTvAPgXVJpU1CwlaZ8MkouGXJHGCB0Gf1reg+FHgiyAtx4dFznDGaSWRyTnhQcj+WPWlLFK2wlQktT5lnupNKv7y2gkjnikCBXUnA6EEeh6g/U120muafqSPFqTNNPIEUumePlBXjucjOfqOK9i1T4WeBbkRKfDzRyM45tpWX88n/OaW1+GvgOwkjnfTdsqMHQC4dmBz0PP6VjKqmti4waZ574fsb97BjoC286SASGPcCVJ+YYJOQpz0PI6V3XhnQb6O0X7UYTJG7EyBMSBCc7f0rpktdP01mXSNHiswxw2NqL9cCsrVQzOn2+8kTa25Y0OxCR+rDp+dYVLtXaNI6dRsEVnpkU62lnyTvk2nJbJPXnrUFzexsUmUPOsoLIYF3rwOmRkf41FcmG5JhhBBXOWXIUZGDu9fpVHVNTsdGskt40VVA/dwxqAD64HQDJ606dFzV3oiJz5dLl1752IYw5yAf8AOaK89vfE+r/apMyR2/zHCeWG49c96K3VKmY+3Zv2/AC9t238KbqFxNDeRRxyFVMm3Htz/hRRXmLc9mbajoaEUEU9ravKgYt5ZPbJLYP6UalZWst7qEUkCOioMAjp82KKKuLMJbL0X5HP6np9tJAPM85/LiZU3TucDnjrXIz2Nt/bES7Xw8AZsSMMnj3oorppylbc45rVHt187aH8Nr+90pja3ESb0deSGPBPOcn6180zyyTTNNM7SSOxZmY5LE9SaKK68Jszmx7fOhUPFWBRRXajy57kiVIAKKKfQzse4/B7wp4fu9Q8GXdzpqSzXMztMWd8OVyVyM44IHave/iPLKlr5aSOirbh12sQQxIyciiivOm2+Y9jDxSjt/VjxH9rfVb/AE7SNC8PWE4tNKuYTJPbQoqLIy4wTgZNfNUn3GHvRRXp0P4KOap8Z6zptpb6f4WDWcKws2wMy9WB65PfqasaDaW+oRaW15EJiYud3fDEAn1PvRRXlVG+VvzPTSVl6L8yeOaX7TcfOcRT7Ix2UDoAKb4Vu7i8kuftMpkKXgRSQMgEDIzRRTXws0l8SOoeWQW+3e20PIoGe2QP5GrCQxxzxXMa7JtjjepweF46fzoorB7G32jOgdnczscyK0ZDY/2mP9BXo+ksz2BiLEI8W0hTjgg+lFFRUexnHZlK/JhlitIyVgVwgXrxjpnrS2ACXMzqAHSMlWxyDj1oopQd6quKXwsqlVa1jkYBnedlYnnIA4qrOB9qaLaNgONpHH3QaKK9GLbrtdDkfwmfegKQqgBfQcV53r7s2vX0jMd0UgijOfurjoPzooor7GRnwwQsGLRIx3HkjNFFFcTbHZH/2Q==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 descr="C:\Users\q0hectes\Desktop\WMIST Webinar Water Quality in HEC-ResSim and CWMS\images\02-br6-mehr-dam 90.jpg">
            <a:extLst>
              <a:ext uri="{FF2B5EF4-FFF2-40B4-BE49-F238E27FC236}">
                <a16:creationId xmlns:a16="http://schemas.microsoft.com/office/drawing/2014/main" id="{FBC5D114-B337-4A45-B6E6-84E5DDB38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5421014" y="3810000"/>
            <a:ext cx="3595077" cy="2696308"/>
          </a:xfrm>
          <a:prstGeom prst="rect">
            <a:avLst/>
          </a:prstGeom>
          <a:noFill/>
        </p:spPr>
      </p:pic>
      <p:pic>
        <p:nvPicPr>
          <p:cNvPr id="13" name="Picture 12" descr="C:\Users\q0hectes\Desktop\WMIST Webinar Water Quality in HEC-ResSim and CWMS\images\RooseveltDam.jpg">
            <a:extLst>
              <a:ext uri="{FF2B5EF4-FFF2-40B4-BE49-F238E27FC236}">
                <a16:creationId xmlns:a16="http://schemas.microsoft.com/office/drawing/2014/main" id="{199ACB56-6F38-3644-ABB5-93F01F0B0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4020128" y="1569720"/>
            <a:ext cx="3505200" cy="2804160"/>
          </a:xfrm>
          <a:prstGeom prst="rect">
            <a:avLst/>
          </a:prstGeom>
          <a:noFill/>
        </p:spPr>
      </p:pic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3CEBD13D-628E-AC48-ABE5-A1F3B95E3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56" y="1447800"/>
            <a:ext cx="4038600" cy="5058508"/>
          </a:xfrm>
        </p:spPr>
        <p:txBody>
          <a:bodyPr/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SON: 2015-ER-5 Integrating Environmental Considerations with Water Resource Simulations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Need: Reservoir operations simulation software with the capability to fully integrate environmental objectives into </a:t>
            </a:r>
            <a:r>
              <a:rPr lang="en-US" sz="1800" u="sng" dirty="0">
                <a:latin typeface="Arial" panose="020B0604020202020204" pitchFamily="34" charset="0"/>
                <a:cs typeface="Arial" panose="020B0604020202020204" pitchFamily="34" charset="0"/>
              </a:rPr>
              <a:t>reservoir release decision-making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Purpose: Integrate water quality modeling capabilities into HEC-ResSim, allowing water quality and related environmental objectives to directly inform reservoir release decision-making, while also providing capabilities for watershed-scale ecosystem assessment and management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C201E6-7C97-9F40-8F86-2BE148F71AC7}"/>
              </a:ext>
            </a:extLst>
          </p:cNvPr>
          <p:cNvSpPr txBox="1"/>
          <p:nvPr/>
        </p:nvSpPr>
        <p:spPr>
          <a:xfrm>
            <a:off x="7506856" y="1548825"/>
            <a:ext cx="16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Flows influence water quality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34B1EF-54FB-0F4D-9795-4C47BB0F187B}"/>
              </a:ext>
            </a:extLst>
          </p:cNvPr>
          <p:cNvSpPr txBox="1"/>
          <p:nvPr/>
        </p:nvSpPr>
        <p:spPr>
          <a:xfrm>
            <a:off x="7467600" y="3810000"/>
            <a:ext cx="16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Water quality influences flows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171E4F0B-5708-1148-85AA-3B04EA918B3C}"/>
              </a:ext>
            </a:extLst>
          </p:cNvPr>
          <p:cNvSpPr/>
          <p:nvPr/>
        </p:nvSpPr>
        <p:spPr>
          <a:xfrm>
            <a:off x="7924800" y="2209800"/>
            <a:ext cx="685800" cy="1455178"/>
          </a:xfrm>
          <a:prstGeom prst="downArrow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31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/>
          </a:bodyPr>
          <a:lstStyle/>
          <a:p>
            <a:r>
              <a:rPr lang="en-US" dirty="0"/>
              <a:t>FY 16 - 21 Accomplishments</a:t>
            </a:r>
          </a:p>
        </p:txBody>
      </p:sp>
    </p:spTree>
    <p:extLst>
      <p:ext uri="{BB962C8B-B14F-4D97-AF65-F5344CB8AC3E}">
        <p14:creationId xmlns:p14="http://schemas.microsoft.com/office/powerpoint/2010/main" val="8237399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/>
          </a:bodyPr>
          <a:lstStyle/>
          <a:p>
            <a:r>
              <a:rPr lang="en-US" dirty="0"/>
              <a:t>FY 16 - 21 Accomplishments</a:t>
            </a:r>
          </a:p>
        </p:txBody>
      </p:sp>
    </p:spTree>
    <p:extLst>
      <p:ext uri="{BB962C8B-B14F-4D97-AF65-F5344CB8AC3E}">
        <p14:creationId xmlns:p14="http://schemas.microsoft.com/office/powerpoint/2010/main" val="260997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/>
          </a:bodyPr>
          <a:lstStyle/>
          <a:p>
            <a:r>
              <a:rPr lang="en-US" dirty="0"/>
              <a:t>FY 16 - 21 Accomplishments</a:t>
            </a:r>
          </a:p>
        </p:txBody>
      </p:sp>
    </p:spTree>
    <p:extLst>
      <p:ext uri="{BB962C8B-B14F-4D97-AF65-F5344CB8AC3E}">
        <p14:creationId xmlns:p14="http://schemas.microsoft.com/office/powerpoint/2010/main" val="33679623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/>
          </a:bodyPr>
          <a:lstStyle/>
          <a:p>
            <a:r>
              <a:rPr lang="en-US" dirty="0"/>
              <a:t>FY 16 - 21 Accomplishments</a:t>
            </a:r>
          </a:p>
        </p:txBody>
      </p:sp>
    </p:spTree>
    <p:extLst>
      <p:ext uri="{BB962C8B-B14F-4D97-AF65-F5344CB8AC3E}">
        <p14:creationId xmlns:p14="http://schemas.microsoft.com/office/powerpoint/2010/main" val="12756149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6200"/>
            <a:ext cx="5867400" cy="1162398"/>
          </a:xfrm>
        </p:spPr>
        <p:txBody>
          <a:bodyPr>
            <a:normAutofit/>
          </a:bodyPr>
          <a:lstStyle/>
          <a:p>
            <a:r>
              <a:rPr lang="en-US" dirty="0"/>
              <a:t>FY 16 - 21 Accomplishments</a:t>
            </a:r>
          </a:p>
        </p:txBody>
      </p:sp>
    </p:spTree>
    <p:extLst>
      <p:ext uri="{BB962C8B-B14F-4D97-AF65-F5344CB8AC3E}">
        <p14:creationId xmlns:p14="http://schemas.microsoft.com/office/powerpoint/2010/main" val="748899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774700"/>
          </a:xfrm>
        </p:spPr>
        <p:txBody>
          <a:bodyPr/>
          <a:lstStyle/>
          <a:p>
            <a:r>
              <a:rPr lang="en-US" dirty="0"/>
              <a:t>FY 21 Accomplishment</a:t>
            </a:r>
            <a:br>
              <a:rPr lang="en-US" dirty="0"/>
            </a:br>
            <a:r>
              <a:rPr lang="en-US" sz="2000" dirty="0"/>
              <a:t>Technical Transfer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A67F51F-503B-1647-97AD-52DA49D74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8600" y="1524000"/>
            <a:ext cx="8686800" cy="5092224"/>
          </a:xfrm>
        </p:spPr>
        <p:txBody>
          <a:bodyPr>
            <a:normAutofit/>
          </a:bodyPr>
          <a:lstStyle/>
          <a:p>
            <a:pPr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National Conference on Ecosystem Restoration (NCER), Virtual, July 2021</a:t>
            </a:r>
          </a:p>
          <a:p>
            <a:pPr lvl="1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Organized two sessions:</a:t>
            </a:r>
          </a:p>
          <a:p>
            <a:pPr lvl="2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Water Quality Modeling Software Development</a:t>
            </a:r>
          </a:p>
          <a:p>
            <a:pPr lvl="2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Water Quality Modeling Applications/Studies</a:t>
            </a:r>
          </a:p>
          <a:p>
            <a:pPr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Abstract accepted, American Geophysical Union (AGU) Conference, December 2021</a:t>
            </a:r>
          </a:p>
        </p:txBody>
      </p:sp>
    </p:spTree>
    <p:extLst>
      <p:ext uri="{BB962C8B-B14F-4D97-AF65-F5344CB8AC3E}">
        <p14:creationId xmlns:p14="http://schemas.microsoft.com/office/powerpoint/2010/main" val="39624847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76400" y="165100"/>
            <a:ext cx="5867400" cy="914400"/>
          </a:xfrm>
        </p:spPr>
        <p:txBody>
          <a:bodyPr/>
          <a:lstStyle/>
          <a:p>
            <a:r>
              <a:rPr lang="en-US" dirty="0"/>
              <a:t>Synopsis</a:t>
            </a:r>
            <a:br>
              <a:rPr lang="en-US" dirty="0"/>
            </a:b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228600" y="1553737"/>
            <a:ext cx="3581400" cy="4856714"/>
          </a:xfrm>
        </p:spPr>
        <p:txBody>
          <a:bodyPr wrap="square">
            <a:spAutoFit/>
          </a:bodyPr>
          <a:lstStyle/>
          <a:p>
            <a:r>
              <a:rPr lang="en-US" sz="2000" dirty="0"/>
              <a:t>Funding</a:t>
            </a:r>
          </a:p>
          <a:p>
            <a:pPr lvl="1"/>
            <a:r>
              <a:rPr lang="en-US" sz="1800" dirty="0"/>
              <a:t>FY16	$300K	</a:t>
            </a:r>
          </a:p>
          <a:p>
            <a:pPr lvl="1"/>
            <a:r>
              <a:rPr lang="en-US" sz="1800" dirty="0"/>
              <a:t>FY17	$300K	  </a:t>
            </a:r>
          </a:p>
          <a:p>
            <a:pPr lvl="1"/>
            <a:r>
              <a:rPr lang="en-US" sz="1800" dirty="0"/>
              <a:t>FY18	$300K</a:t>
            </a:r>
          </a:p>
          <a:p>
            <a:pPr lvl="1"/>
            <a:r>
              <a:rPr lang="en-US" sz="1800" dirty="0"/>
              <a:t>FY19	$300K</a:t>
            </a:r>
          </a:p>
          <a:p>
            <a:pPr lvl="1"/>
            <a:r>
              <a:rPr lang="en-US" sz="1800" dirty="0"/>
              <a:t>FY20	$50</a:t>
            </a:r>
          </a:p>
          <a:p>
            <a:pPr lvl="1"/>
            <a:r>
              <a:rPr lang="en-US" sz="1800" dirty="0"/>
              <a:t>Project 	$1,250K</a:t>
            </a:r>
          </a:p>
          <a:p>
            <a:pPr marL="457200" lvl="1" indent="0">
              <a:buNone/>
            </a:pPr>
            <a:endParaRPr lang="en-US" sz="1800" dirty="0"/>
          </a:p>
          <a:p>
            <a:r>
              <a:rPr lang="en-US" sz="2000" dirty="0"/>
              <a:t>Project Status</a:t>
            </a:r>
          </a:p>
          <a:p>
            <a:pPr lvl="1"/>
            <a:r>
              <a:rPr lang="en-US" sz="1800" dirty="0"/>
              <a:t>Pre-release version complete</a:t>
            </a:r>
          </a:p>
          <a:p>
            <a:pPr lvl="2"/>
            <a:r>
              <a:rPr lang="en-US" sz="1600" dirty="0"/>
              <a:t>Minor updates to software and documentation</a:t>
            </a:r>
          </a:p>
          <a:p>
            <a:pPr lvl="1"/>
            <a:r>
              <a:rPr lang="en-US" sz="1800" dirty="0"/>
              <a:t>Final version delayed until Q4/FY21 due to IDIQ contract award delay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 bwMode="auto">
          <a:xfrm>
            <a:off x="3581400" y="1553737"/>
            <a:ext cx="5410200" cy="40380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kern="0" dirty="0"/>
              <a:t>Project Focus</a:t>
            </a:r>
            <a:endParaRPr lang="en-US" sz="1400" kern="0" dirty="0"/>
          </a:p>
          <a:p>
            <a:pPr lvl="1"/>
            <a:r>
              <a:rPr lang="en-US" sz="1800" kern="0" dirty="0"/>
              <a:t>ResSim WQ capabilities have been implemented</a:t>
            </a:r>
          </a:p>
          <a:p>
            <a:r>
              <a:rPr lang="en-US" sz="2000" kern="0" dirty="0"/>
              <a:t>Other Comments</a:t>
            </a:r>
          </a:p>
          <a:p>
            <a:pPr lvl="1"/>
            <a:r>
              <a:rPr lang="en-US" sz="1800" kern="0" dirty="0"/>
              <a:t>Collaborating with HEC-HMS team on shared WQ engine development</a:t>
            </a:r>
          </a:p>
          <a:p>
            <a:pPr lvl="1"/>
            <a:r>
              <a:rPr lang="en-US" sz="1800" kern="0" dirty="0"/>
              <a:t>Additional development and support is being funded by the Sonoma County Water Association (SCWA) for the Russian River Study</a:t>
            </a:r>
          </a:p>
          <a:p>
            <a:pPr lvl="1"/>
            <a:r>
              <a:rPr lang="en-US" sz="1800" kern="0" dirty="0">
                <a:solidFill>
                  <a:srgbClr val="FF0000"/>
                </a:solidFill>
              </a:rPr>
              <a:t>$1M anticipated from USBR in FY21 to replace their HEC-5Q models with ResSim WQ. This would fund additional development and modeling.</a:t>
            </a:r>
          </a:p>
        </p:txBody>
      </p:sp>
    </p:spTree>
    <p:extLst>
      <p:ext uri="{BB962C8B-B14F-4D97-AF65-F5344CB8AC3E}">
        <p14:creationId xmlns:p14="http://schemas.microsoft.com/office/powerpoint/2010/main" val="37881575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0" y="381000"/>
            <a:ext cx="4572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j-ea"/>
                <a:cs typeface="Arial" pitchFamily="34" charset="0"/>
              </a:rPr>
              <a:t>Summary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35892D8-289E-634D-87F9-396411DB6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583353"/>
            <a:ext cx="7772400" cy="4081117"/>
          </a:xfrm>
        </p:spPr>
        <p:txBody>
          <a:bodyPr>
            <a:sp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Water quality capabilities have been implemented in HEC-ResSim.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ClearWater Engine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Temperature and eutrophication modeling capabilities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User Interface for model setup, data input/output, visualization/analysis of results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Release version is being used to prepare documentation, software demos, and water quality modeling workshop.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Workshop was replaced with demonstrations and working sessions: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Due to time constraints and travel restrictions, field users requested periodic follow-up demonstrations (1-2 hours) instead of a workshop.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District partners suggested that an in-person or virtual working session be scheduled prior to initiating a WQ modeling project.</a:t>
            </a:r>
          </a:p>
        </p:txBody>
      </p:sp>
    </p:spTree>
    <p:extLst>
      <p:ext uri="{BB962C8B-B14F-4D97-AF65-F5344CB8AC3E}">
        <p14:creationId xmlns:p14="http://schemas.microsoft.com/office/powerpoint/2010/main" val="4072294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145247"/>
            <a:ext cx="5867400" cy="954107"/>
          </a:xfrm>
        </p:spPr>
        <p:txBody>
          <a:bodyPr>
            <a:spAutoFit/>
          </a:bodyPr>
          <a:lstStyle/>
          <a:p>
            <a:r>
              <a:rPr lang="en-US" dirty="0"/>
              <a:t>Integrated Watershed Water Quality Modeling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F030C85-CE16-1A43-8364-B018ECA04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0935"/>
            <a:ext cx="7010400" cy="4025775"/>
          </a:xfrm>
          <a:prstGeom prst="rect">
            <a:avLst/>
          </a:prstGeom>
        </p:spPr>
      </p:pic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37AF488F-1D39-E54B-A372-9244E37CB0D8}"/>
              </a:ext>
            </a:extLst>
          </p:cNvPr>
          <p:cNvSpPr txBox="1">
            <a:spLocks/>
          </p:cNvSpPr>
          <p:nvPr/>
        </p:nvSpPr>
        <p:spPr>
          <a:xfrm>
            <a:off x="6858000" y="1595339"/>
            <a:ext cx="2286000" cy="48584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Temperature</a:t>
            </a: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Dissolved Oxygen</a:t>
            </a: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Primary Productivity</a:t>
            </a: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Nutrient Loading </a:t>
            </a: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Salinity</a:t>
            </a: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Related Analysis</a:t>
            </a:r>
          </a:p>
          <a:p>
            <a:pPr marL="231775" lvl="1" indent="-111125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Dilution</a:t>
            </a:r>
          </a:p>
          <a:p>
            <a:pPr marL="231775" lvl="1" indent="-111125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Water Age</a:t>
            </a:r>
          </a:p>
          <a:p>
            <a:pPr marL="231775" lvl="1" indent="-111125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Source Water Fingerprinting</a:t>
            </a:r>
          </a:p>
          <a:p>
            <a:pPr marL="231775" lvl="1" indent="-111125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Habitat Characterization</a:t>
            </a:r>
          </a:p>
          <a:p>
            <a:pPr marL="457200" lvl="1" indent="0" fontAlgn="auto">
              <a:spcBef>
                <a:spcPts val="0"/>
              </a:spcBef>
              <a:spcAft>
                <a:spcPts val="600"/>
              </a:spcAft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650" indent="-120650" fontAlgn="auto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 linked via:</a:t>
            </a:r>
          </a:p>
          <a:p>
            <a:pPr marL="285750" lvl="1" indent="-165100" fontAlgn="auto"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CWMS: Real-time modeling</a:t>
            </a:r>
          </a:p>
          <a:p>
            <a:pPr marL="285750" lvl="1" indent="-165100" fontAlgn="auto"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HEC-WAT: Planning studies</a:t>
            </a:r>
          </a:p>
        </p:txBody>
      </p:sp>
    </p:spTree>
    <p:extLst>
      <p:ext uri="{BB962C8B-B14F-4D97-AF65-F5344CB8AC3E}">
        <p14:creationId xmlns:p14="http://schemas.microsoft.com/office/powerpoint/2010/main" val="2539652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145247"/>
            <a:ext cx="5867400" cy="954107"/>
          </a:xfrm>
        </p:spPr>
        <p:txBody>
          <a:bodyPr>
            <a:spAutoFit/>
          </a:bodyPr>
          <a:lstStyle/>
          <a:p>
            <a:r>
              <a:rPr lang="en-US" dirty="0"/>
              <a:t>Integration Software for Planning and Real-Time Modeling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78D41-ADC0-2040-8FF8-0185F37B1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2603737"/>
            <a:ext cx="5030525" cy="33398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7F9723-9D21-F546-8FA5-E262AFC5BC6C}"/>
              </a:ext>
            </a:extLst>
          </p:cNvPr>
          <p:cNvSpPr txBox="1"/>
          <p:nvPr/>
        </p:nvSpPr>
        <p:spPr>
          <a:xfrm>
            <a:off x="798990" y="5959989"/>
            <a:ext cx="3432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www.hec.usace.army.mil/software/hec-wat/</a:t>
            </a:r>
          </a:p>
        </p:txBody>
      </p:sp>
      <p:grpSp>
        <p:nvGrpSpPr>
          <p:cNvPr id="7" name="Group 25">
            <a:extLst>
              <a:ext uri="{FF2B5EF4-FFF2-40B4-BE49-F238E27FC236}">
                <a16:creationId xmlns:a16="http://schemas.microsoft.com/office/drawing/2014/main" id="{3E476F40-406F-8E44-B98A-25F08DF5FE27}"/>
              </a:ext>
            </a:extLst>
          </p:cNvPr>
          <p:cNvGrpSpPr>
            <a:grpSpLocks/>
          </p:cNvGrpSpPr>
          <p:nvPr/>
        </p:nvGrpSpPr>
        <p:grpSpPr bwMode="auto">
          <a:xfrm>
            <a:off x="4953000" y="2455765"/>
            <a:ext cx="4114800" cy="3335435"/>
            <a:chOff x="3733706" y="2384941"/>
            <a:chExt cx="5242939" cy="3621222"/>
          </a:xfrm>
        </p:grpSpPr>
        <p:sp>
          <p:nvSpPr>
            <p:cNvPr id="8" name="Text Box 17">
              <a:extLst>
                <a:ext uri="{FF2B5EF4-FFF2-40B4-BE49-F238E27FC236}">
                  <a16:creationId xmlns:a16="http://schemas.microsoft.com/office/drawing/2014/main" id="{992ED15D-DA0D-1640-A3C6-3B475EBF46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3706" y="5797745"/>
              <a:ext cx="1592110" cy="2084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Operational Decisions</a:t>
              </a:r>
            </a:p>
          </p:txBody>
        </p:sp>
        <p:sp>
          <p:nvSpPr>
            <p:cNvPr id="9" name="Text Box 18">
              <a:extLst>
                <a:ext uri="{FF2B5EF4-FFF2-40B4-BE49-F238E27FC236}">
                  <a16:creationId xmlns:a16="http://schemas.microsoft.com/office/drawing/2014/main" id="{993F0171-91F2-1840-870E-57EFD4DAF2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57233" y="5546301"/>
              <a:ext cx="985604" cy="3386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Inundation Mapping</a:t>
              </a:r>
            </a:p>
          </p:txBody>
        </p:sp>
        <p:sp>
          <p:nvSpPr>
            <p:cNvPr id="10" name="Text Box 19">
              <a:extLst>
                <a:ext uri="{FF2B5EF4-FFF2-40B4-BE49-F238E27FC236}">
                  <a16:creationId xmlns:a16="http://schemas.microsoft.com/office/drawing/2014/main" id="{23AD9554-DD79-0B4F-BDF2-B7B99C8CEC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6431" y="2384941"/>
              <a:ext cx="3012890" cy="3386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1000" b="1" dirty="0">
                  <a:latin typeface="+mn-lt"/>
                  <a:cs typeface="Calibri" pitchFamily="34" charset="0"/>
                </a:rPr>
                <a:t>Real-Time Fully Integrated </a:t>
              </a:r>
            </a:p>
            <a:p>
              <a:pPr eaLnBrk="0" hangingPunct="0">
                <a:defRPr/>
              </a:pPr>
              <a:r>
                <a:rPr lang="en-US" sz="1000" b="1" dirty="0">
                  <a:latin typeface="+mn-lt"/>
                  <a:cs typeface="Calibri" pitchFamily="34" charset="0"/>
                </a:rPr>
                <a:t>Hydrologic Models</a:t>
              </a:r>
            </a:p>
          </p:txBody>
        </p:sp>
        <p:pic>
          <p:nvPicPr>
            <p:cNvPr id="11" name="Picture 23">
              <a:extLst>
                <a:ext uri="{FF2B5EF4-FFF2-40B4-BE49-F238E27FC236}">
                  <a16:creationId xmlns:a16="http://schemas.microsoft.com/office/drawing/2014/main" id="{ECAA47A5-68A0-9445-A84E-2479DD0C6C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522906" y="2829135"/>
              <a:ext cx="3415382" cy="24238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2" name="Picture 11" descr="gageonbridge.jpg">
              <a:extLst>
                <a:ext uri="{FF2B5EF4-FFF2-40B4-BE49-F238E27FC236}">
                  <a16:creationId xmlns:a16="http://schemas.microsoft.com/office/drawing/2014/main" id="{DD66B129-876F-8D41-9332-900962C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57365" y="2538797"/>
              <a:ext cx="1487048" cy="106219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3" name="Picture 25">
              <a:extLst>
                <a:ext uri="{FF2B5EF4-FFF2-40B4-BE49-F238E27FC236}">
                  <a16:creationId xmlns:a16="http://schemas.microsoft.com/office/drawing/2014/main" id="{3866C094-5FAE-8346-B719-ECCFE77E1E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6164046" y="3727545"/>
              <a:ext cx="1306940" cy="9107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4" name="Picture 13" descr="radar_dome.jpg">
              <a:extLst>
                <a:ext uri="{FF2B5EF4-FFF2-40B4-BE49-F238E27FC236}">
                  <a16:creationId xmlns:a16="http://schemas.microsoft.com/office/drawing/2014/main" id="{347BD9CC-C183-8F48-93E4-1F8F7F5B0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750243" y="2961957"/>
              <a:ext cx="1317330" cy="84141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5" name="Picture 7" descr="lake1">
              <a:extLst>
                <a:ext uri="{FF2B5EF4-FFF2-40B4-BE49-F238E27FC236}">
                  <a16:creationId xmlns:a16="http://schemas.microsoft.com/office/drawing/2014/main" id="{F4F6785E-D2DE-3A42-8858-0A53732FA4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/>
            <a:stretch>
              <a:fillRect/>
            </a:stretch>
          </p:blipFill>
          <p:spPr bwMode="auto">
            <a:xfrm>
              <a:off x="3981008" y="5013978"/>
              <a:ext cx="1168627" cy="784993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6" name="Picture 15" descr="inundate2">
              <a:extLst>
                <a:ext uri="{FF2B5EF4-FFF2-40B4-BE49-F238E27FC236}">
                  <a16:creationId xmlns:a16="http://schemas.microsoft.com/office/drawing/2014/main" id="{5E30F914-2FE9-CB40-88E0-4CBECE18BC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/>
            <a:srcRect t="9019" b="9019"/>
            <a:stretch>
              <a:fillRect/>
            </a:stretch>
          </p:blipFill>
          <p:spPr bwMode="auto">
            <a:xfrm>
              <a:off x="6557481" y="4836128"/>
              <a:ext cx="1294702" cy="69913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7" name="Text Box 16">
              <a:extLst>
                <a:ext uri="{FF2B5EF4-FFF2-40B4-BE49-F238E27FC236}">
                  <a16:creationId xmlns:a16="http://schemas.microsoft.com/office/drawing/2014/main" id="{0B849C2D-280D-F149-BD5A-EDE0B9711B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78168" y="3621843"/>
              <a:ext cx="1098477" cy="3386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Streamgage </a:t>
              </a:r>
            </a:p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Data</a:t>
              </a:r>
            </a:p>
          </p:txBody>
        </p:sp>
        <p:sp>
          <p:nvSpPr>
            <p:cNvPr id="18" name="Down Arrow 32">
              <a:extLst>
                <a:ext uri="{FF2B5EF4-FFF2-40B4-BE49-F238E27FC236}">
                  <a16:creationId xmlns:a16="http://schemas.microsoft.com/office/drawing/2014/main" id="{177F24F8-F691-F14A-9371-285E38343136}"/>
                </a:ext>
              </a:extLst>
            </p:cNvPr>
            <p:cNvSpPr/>
            <p:nvPr/>
          </p:nvSpPr>
          <p:spPr bwMode="auto">
            <a:xfrm rot="17751314">
              <a:off x="6160801" y="4531944"/>
              <a:ext cx="219553" cy="589971"/>
            </a:xfrm>
            <a:prstGeom prst="downArrow">
              <a:avLst/>
            </a:prstGeom>
            <a:solidFill>
              <a:schemeClr val="bg1"/>
            </a:solidFill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l">
                <a:defRPr/>
              </a:pPr>
              <a:endParaRPr lang="en-US" dirty="0">
                <a:latin typeface="Arial" charset="0"/>
              </a:endParaRPr>
            </a:p>
          </p:txBody>
        </p:sp>
        <p:sp>
          <p:nvSpPr>
            <p:cNvPr id="19" name="Down Arrow 33">
              <a:extLst>
                <a:ext uri="{FF2B5EF4-FFF2-40B4-BE49-F238E27FC236}">
                  <a16:creationId xmlns:a16="http://schemas.microsoft.com/office/drawing/2014/main" id="{625912EF-B6AA-B14B-B0CB-CFD787A7E457}"/>
                </a:ext>
              </a:extLst>
            </p:cNvPr>
            <p:cNvSpPr/>
            <p:nvPr/>
          </p:nvSpPr>
          <p:spPr bwMode="auto">
            <a:xfrm rot="2782800">
              <a:off x="4925876" y="4517140"/>
              <a:ext cx="224459" cy="575423"/>
            </a:xfrm>
            <a:prstGeom prst="downArrow">
              <a:avLst/>
            </a:prstGeom>
            <a:solidFill>
              <a:schemeClr val="bg1"/>
            </a:solidFill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l">
                <a:defRPr/>
              </a:pPr>
              <a:endParaRPr lang="en-US" dirty="0">
                <a:latin typeface="Arial" charset="0"/>
              </a:endParaRPr>
            </a:p>
          </p:txBody>
        </p:sp>
        <p:sp>
          <p:nvSpPr>
            <p:cNvPr id="20" name="Down Arrow 34">
              <a:extLst>
                <a:ext uri="{FF2B5EF4-FFF2-40B4-BE49-F238E27FC236}">
                  <a16:creationId xmlns:a16="http://schemas.microsoft.com/office/drawing/2014/main" id="{DAF6AD7F-D9F7-2446-91A8-F14291AA7DE2}"/>
                </a:ext>
              </a:extLst>
            </p:cNvPr>
            <p:cNvSpPr/>
            <p:nvPr/>
          </p:nvSpPr>
          <p:spPr bwMode="auto">
            <a:xfrm rot="3210659">
              <a:off x="7568930" y="3267421"/>
              <a:ext cx="206061" cy="564108"/>
            </a:xfrm>
            <a:prstGeom prst="downArrow">
              <a:avLst/>
            </a:prstGeom>
            <a:solidFill>
              <a:schemeClr val="bg1"/>
            </a:solidFill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l">
                <a:defRPr/>
              </a:pPr>
              <a:endParaRPr lang="en-US" dirty="0">
                <a:latin typeface="Arial" charset="0"/>
              </a:endParaRPr>
            </a:p>
          </p:txBody>
        </p:sp>
        <p:sp>
          <p:nvSpPr>
            <p:cNvPr id="21" name="Down Arrow 35">
              <a:extLst>
                <a:ext uri="{FF2B5EF4-FFF2-40B4-BE49-F238E27FC236}">
                  <a16:creationId xmlns:a16="http://schemas.microsoft.com/office/drawing/2014/main" id="{ECD25EA9-174B-284A-A032-92CEA8292EFD}"/>
                </a:ext>
              </a:extLst>
            </p:cNvPr>
            <p:cNvSpPr/>
            <p:nvPr/>
          </p:nvSpPr>
          <p:spPr bwMode="auto">
            <a:xfrm rot="19525058">
              <a:off x="5133471" y="3798465"/>
              <a:ext cx="202044" cy="647619"/>
            </a:xfrm>
            <a:prstGeom prst="downArrow">
              <a:avLst/>
            </a:prstGeom>
            <a:solidFill>
              <a:schemeClr val="bg1"/>
            </a:solidFill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l">
                <a:defRPr/>
              </a:pPr>
              <a:endParaRPr lang="en-US" dirty="0">
                <a:latin typeface="Arial" charset="0"/>
              </a:endParaRPr>
            </a:p>
          </p:txBody>
        </p:sp>
        <p:sp>
          <p:nvSpPr>
            <p:cNvPr id="23" name="Text Box 15">
              <a:extLst>
                <a:ext uri="{FF2B5EF4-FFF2-40B4-BE49-F238E27FC236}">
                  <a16:creationId xmlns:a16="http://schemas.microsoft.com/office/drawing/2014/main" id="{7BF43A46-3945-1E4A-B67A-FDD3C429A0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50243" y="3797823"/>
              <a:ext cx="908144" cy="3386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NWS</a:t>
              </a:r>
            </a:p>
            <a:p>
              <a:pPr eaLnBrk="0" hangingPunct="0">
                <a:defRPr/>
              </a:pPr>
              <a:r>
                <a:rPr lang="en-US" sz="1000" dirty="0">
                  <a:latin typeface="+mn-lt"/>
                  <a:cs typeface="Calibri" pitchFamily="34" charset="0"/>
                </a:rPr>
                <a:t>Forecasts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D8D81BF-86A8-8F45-9F9C-8F6A87045ADC}"/>
              </a:ext>
            </a:extLst>
          </p:cNvPr>
          <p:cNvSpPr txBox="1"/>
          <p:nvPr/>
        </p:nvSpPr>
        <p:spPr>
          <a:xfrm>
            <a:off x="5802546" y="5982393"/>
            <a:ext cx="35876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https://www.hec.usace.army.mil/cwms/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8CA530-C8F3-534A-B2E1-0463F7F3C4CD}"/>
              </a:ext>
            </a:extLst>
          </p:cNvPr>
          <p:cNvSpPr txBox="1"/>
          <p:nvPr/>
        </p:nvSpPr>
        <p:spPr>
          <a:xfrm>
            <a:off x="52264" y="1439778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Planning Studies</a:t>
            </a:r>
          </a:p>
          <a:p>
            <a:pPr algn="ctr"/>
            <a:r>
              <a:rPr lang="en-US" sz="1600" dirty="0"/>
              <a:t>HEC-WAT, Watershed Analysis Tool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86C68D-6E79-0249-BAAF-05511D2D4D2D}"/>
              </a:ext>
            </a:extLst>
          </p:cNvPr>
          <p:cNvSpPr txBox="1"/>
          <p:nvPr/>
        </p:nvSpPr>
        <p:spPr>
          <a:xfrm>
            <a:off x="4876800" y="1455003"/>
            <a:ext cx="42911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Real-Time Operation</a:t>
            </a:r>
          </a:p>
          <a:p>
            <a:pPr algn="ctr"/>
            <a:r>
              <a:rPr lang="en-US" sz="1600" dirty="0"/>
              <a:t>CWMS (Corps Water Management System)</a:t>
            </a:r>
          </a:p>
          <a:p>
            <a:pPr algn="ctr"/>
            <a:r>
              <a:rPr lang="en-US" sz="1600" dirty="0"/>
              <a:t>HEC-RTS, Real-Time Simulation</a:t>
            </a:r>
          </a:p>
        </p:txBody>
      </p:sp>
    </p:spTree>
    <p:extLst>
      <p:ext uri="{BB962C8B-B14F-4D97-AF65-F5344CB8AC3E}">
        <p14:creationId xmlns:p14="http://schemas.microsoft.com/office/powerpoint/2010/main" val="3257522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04800"/>
            <a:ext cx="5867400" cy="774700"/>
          </a:xfrm>
        </p:spPr>
        <p:txBody>
          <a:bodyPr/>
          <a:lstStyle/>
          <a:p>
            <a:r>
              <a:rPr lang="en-US" dirty="0"/>
              <a:t>Benefits</a:t>
            </a:r>
            <a:br>
              <a:rPr lang="en-US" dirty="0"/>
            </a:b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9600" y="1600200"/>
            <a:ext cx="7772400" cy="4893647"/>
          </a:xfrm>
        </p:spPr>
        <p:txBody>
          <a:bodyPr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HEC-ResSim is a widely deployed USACE-approved reservoir operations modeling program.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Users can compare multiple alternatives for planning studies.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ResSim is a critical part of the Corps Water Management System (CWMS) for real-time operation decision-making.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Impacts Assessment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Integrated WQ capabilities and graphics allow rapid, efficient, and effective environmental impacts assessment.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Environmental Flows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Users can create reservoir operation rules based on temperatures and constituent concentrations.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Rules based on flow or stage can be used in conjunction with WQ rules for ecosystem restoration and management (E-flows).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Selective withdrawal supports reservoirs with selective withdrawal structures.</a:t>
            </a: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2209800" y="5207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7030363" y="0"/>
            <a:ext cx="9144000" cy="0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nherit"/>
              </a:rPr>
              <a:t>61%</a:t>
            </a:r>
            <a:endParaRPr kumimoji="0" 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solidFill>
            <a:srgbClr val="0061D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sz="9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nherit"/>
              </a:rPr>
            </a:b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08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60689"/>
            <a:ext cx="5867400" cy="523220"/>
          </a:xfrm>
        </p:spPr>
        <p:txBody>
          <a:bodyPr>
            <a:spAutoFit/>
          </a:bodyPr>
          <a:lstStyle/>
          <a:p>
            <a:r>
              <a:rPr lang="en-US" dirty="0"/>
              <a:t>Approach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500" y="1524000"/>
            <a:ext cx="4419600" cy="4953000"/>
          </a:xfrm>
          <a:noFill/>
        </p:spPr>
        <p:txBody>
          <a:bodyPr/>
          <a:lstStyle/>
          <a:p>
            <a:pPr eaLnBrk="1" hangingPunct="1">
              <a:lnSpc>
                <a:spcPts val="2600"/>
              </a:lnSpc>
            </a:pPr>
            <a:r>
              <a:rPr lang="en-US" dirty="0">
                <a:latin typeface="Arial" charset="0"/>
                <a:cs typeface="Arial" charset="0"/>
              </a:rPr>
              <a:t>HEC-</a:t>
            </a:r>
            <a:r>
              <a:rPr lang="en-US" dirty="0" err="1">
                <a:latin typeface="Arial" charset="0"/>
                <a:cs typeface="Arial" charset="0"/>
              </a:rPr>
              <a:t>ResSim</a:t>
            </a:r>
            <a:r>
              <a:rPr lang="en-US" dirty="0">
                <a:latin typeface="Arial" charset="0"/>
                <a:cs typeface="Arial" charset="0"/>
              </a:rPr>
              <a:t> (Reservoir System Simulation) simulates reservoir operations at one or more reservoirs for: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Flood management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Low flow augmentation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Water supply</a:t>
            </a:r>
          </a:p>
          <a:p>
            <a:pPr eaLnBrk="1" hangingPunct="1"/>
            <a:r>
              <a:rPr lang="en-US" dirty="0">
                <a:latin typeface="Arial" charset="0"/>
                <a:cs typeface="Arial" charset="0"/>
              </a:rPr>
              <a:t>Applications: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Planning studies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Detailed reservoir regulation plan investigations</a:t>
            </a:r>
          </a:p>
          <a:p>
            <a:pPr lvl="1" eaLnBrk="1" hangingPunct="1"/>
            <a:r>
              <a:rPr lang="en-US" dirty="0">
                <a:latin typeface="Arial" charset="0"/>
                <a:cs typeface="Arial" charset="0"/>
              </a:rPr>
              <a:t>Real-time decision support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C:\Users\q0hectes\Desktop\ressim_frontpage.jpeg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67200" y="1600200"/>
            <a:ext cx="4876800" cy="47618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84085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AF45B36-6C7F-C848-BB75-F5E6C8AB453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46704" y="1524000"/>
            <a:ext cx="3578908" cy="5029200"/>
          </a:xfrm>
          <a:prstGeom prst="rect">
            <a:avLst/>
          </a:prstGeom>
          <a:solidFill>
            <a:sysClr val="window" lastClr="FFFFFF">
              <a:alpha val="92000"/>
            </a:sysClr>
          </a:solidFill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537A12-C228-7A4E-A0B5-426806B1EF53}"/>
              </a:ext>
            </a:extLst>
          </p:cNvPr>
          <p:cNvSpPr txBox="1"/>
          <p:nvPr/>
        </p:nvSpPr>
        <p:spPr>
          <a:xfrm>
            <a:off x="152400" y="1524000"/>
            <a:ext cx="25908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Existing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WQ is simulated </a:t>
            </a:r>
            <a:r>
              <a:rPr lang="en-US" sz="1400" u="sng" dirty="0">
                <a:solidFill>
                  <a:srgbClr val="0070C0"/>
                </a:solidFill>
              </a:rPr>
              <a:t>after</a:t>
            </a:r>
            <a:r>
              <a:rPr lang="en-US" sz="1400" dirty="0">
                <a:solidFill>
                  <a:srgbClr val="0070C0"/>
                </a:solidFill>
              </a:rPr>
              <a:t> computing the hydrology and release decisions.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WQ operation rules are specified </a:t>
            </a:r>
            <a:r>
              <a:rPr lang="en-US" sz="1400" u="sng" dirty="0">
                <a:solidFill>
                  <a:srgbClr val="0070C0"/>
                </a:solidFill>
              </a:rPr>
              <a:t>indirectly</a:t>
            </a:r>
            <a:r>
              <a:rPr lang="en-US" sz="1400" dirty="0">
                <a:solidFill>
                  <a:srgbClr val="0070C0"/>
                </a:solidFill>
              </a:rPr>
              <a:t> (using stage and flow) to meet environmental objectives.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Environmental objectives are often combined with other objectives, like navigation, flood control, or hydropower.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If the desired environmental benefits of an alternative are not achieved, new guesses need to be made, and the simulation recomputed. </a:t>
            </a:r>
            <a:r>
              <a:rPr lang="en-US" sz="1400" u="sng" dirty="0">
                <a:solidFill>
                  <a:srgbClr val="0070C0"/>
                </a:solidFill>
              </a:rPr>
              <a:t>This stage is often skipped altogether.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7FA52F-79F0-6546-8C9E-A69151CC746B}"/>
              </a:ext>
            </a:extLst>
          </p:cNvPr>
          <p:cNvSpPr txBox="1"/>
          <p:nvPr/>
        </p:nvSpPr>
        <p:spPr>
          <a:xfrm>
            <a:off x="6324600" y="1524000"/>
            <a:ext cx="2667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New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B050"/>
                </a:solidFill>
              </a:rPr>
              <a:t>WQ is simulated in parallel with the hydrology and release decisions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B050"/>
                </a:solidFill>
              </a:rPr>
              <a:t>WQ operation rules can be specified </a:t>
            </a:r>
            <a:r>
              <a:rPr lang="en-US" sz="1400" u="sng" dirty="0">
                <a:solidFill>
                  <a:srgbClr val="00B050"/>
                </a:solidFill>
              </a:rPr>
              <a:t>directly</a:t>
            </a:r>
            <a:r>
              <a:rPr lang="en-US" sz="1400" dirty="0">
                <a:solidFill>
                  <a:srgbClr val="00B050"/>
                </a:solidFill>
              </a:rPr>
              <a:t> (temperature, concentration, or load) to meet environmental objectives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B050"/>
                </a:solidFill>
              </a:rPr>
              <a:t>Environmental objectives can be specified and managed independently of other objectives, clarifying the environmental impacts of operation decisions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7B82E0-444D-8743-B79D-14008F4C6BEA}"/>
              </a:ext>
            </a:extLst>
          </p:cNvPr>
          <p:cNvSpPr txBox="1"/>
          <p:nvPr/>
        </p:nvSpPr>
        <p:spPr>
          <a:xfrm rot="16200000">
            <a:off x="3473677" y="2864078"/>
            <a:ext cx="1219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(Manually)</a:t>
            </a:r>
          </a:p>
        </p:txBody>
      </p:sp>
    </p:spTree>
    <p:extLst>
      <p:ext uri="{BB962C8B-B14F-4D97-AF65-F5344CB8AC3E}">
        <p14:creationId xmlns:p14="http://schemas.microsoft.com/office/powerpoint/2010/main" val="2223274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60690"/>
            <a:ext cx="5867400" cy="523220"/>
          </a:xfrm>
        </p:spPr>
        <p:txBody>
          <a:bodyPr>
            <a:spAutoFit/>
          </a:bodyPr>
          <a:lstStyle/>
          <a:p>
            <a:r>
              <a:rPr lang="en-US" dirty="0"/>
              <a:t>Approach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038600" y="3274591"/>
            <a:ext cx="4778919" cy="3069639"/>
            <a:chOff x="603074" y="1988226"/>
            <a:chExt cx="7472750" cy="4799962"/>
          </a:xfrm>
        </p:grpSpPr>
        <p:sp>
          <p:nvSpPr>
            <p:cNvPr id="5" name="Freeform 4"/>
            <p:cNvSpPr>
              <a:spLocks/>
            </p:cNvSpPr>
            <p:nvPr/>
          </p:nvSpPr>
          <p:spPr bwMode="auto">
            <a:xfrm>
              <a:off x="3369352" y="3504148"/>
              <a:ext cx="4706472" cy="2330000"/>
            </a:xfrm>
            <a:custGeom>
              <a:avLst/>
              <a:gdLst>
                <a:gd name="T0" fmla="*/ 1 w 5137"/>
                <a:gd name="T1" fmla="*/ 0 h 2401"/>
                <a:gd name="T2" fmla="*/ 1 w 5137"/>
                <a:gd name="T3" fmla="*/ 6 h 2401"/>
                <a:gd name="T4" fmla="*/ 1 w 5137"/>
                <a:gd name="T5" fmla="*/ 6 h 2401"/>
                <a:gd name="T6" fmla="*/ 1 w 5137"/>
                <a:gd name="T7" fmla="*/ 6 h 2401"/>
                <a:gd name="T8" fmla="*/ 1 w 5137"/>
                <a:gd name="T9" fmla="*/ 6 h 2401"/>
                <a:gd name="T10" fmla="*/ 1 w 5137"/>
                <a:gd name="T11" fmla="*/ 6 h 2401"/>
                <a:gd name="T12" fmla="*/ 1 w 5137"/>
                <a:gd name="T13" fmla="*/ 6 h 2401"/>
                <a:gd name="T14" fmla="*/ 1 w 5137"/>
                <a:gd name="T15" fmla="*/ 8 h 2401"/>
                <a:gd name="T16" fmla="*/ 1 w 5137"/>
                <a:gd name="T17" fmla="*/ 10 h 2401"/>
                <a:gd name="T18" fmla="*/ 1 w 5137"/>
                <a:gd name="T19" fmla="*/ 12 h 2401"/>
                <a:gd name="T20" fmla="*/ 1 w 5137"/>
                <a:gd name="T21" fmla="*/ 14 h 2401"/>
                <a:gd name="T22" fmla="*/ 1 w 5137"/>
                <a:gd name="T23" fmla="*/ 15 h 2401"/>
                <a:gd name="T24" fmla="*/ 1 w 5137"/>
                <a:gd name="T25" fmla="*/ 16 h 2401"/>
                <a:gd name="T26" fmla="*/ 1 w 5137"/>
                <a:gd name="T27" fmla="*/ 19 h 2401"/>
                <a:gd name="T28" fmla="*/ 1 w 5137"/>
                <a:gd name="T29" fmla="*/ 21 h 2401"/>
                <a:gd name="T30" fmla="*/ 1 w 5137"/>
                <a:gd name="T31" fmla="*/ 23 h 2401"/>
                <a:gd name="T32" fmla="*/ 1 w 5137"/>
                <a:gd name="T33" fmla="*/ 25 h 2401"/>
                <a:gd name="T34" fmla="*/ 1 w 5137"/>
                <a:gd name="T35" fmla="*/ 27 h 2401"/>
                <a:gd name="T36" fmla="*/ 1 w 5137"/>
                <a:gd name="T37" fmla="*/ 27 h 2401"/>
                <a:gd name="T38" fmla="*/ 1 w 5137"/>
                <a:gd name="T39" fmla="*/ 29 h 2401"/>
                <a:gd name="T40" fmla="*/ 1 w 5137"/>
                <a:gd name="T41" fmla="*/ 31 h 2401"/>
                <a:gd name="T42" fmla="*/ 1 w 5137"/>
                <a:gd name="T43" fmla="*/ 32 h 2401"/>
                <a:gd name="T44" fmla="*/ 1 w 5137"/>
                <a:gd name="T45" fmla="*/ 34 h 2401"/>
                <a:gd name="T46" fmla="*/ 1 w 5137"/>
                <a:gd name="T47" fmla="*/ 36 h 2401"/>
                <a:gd name="T48" fmla="*/ 1 w 5137"/>
                <a:gd name="T49" fmla="*/ 37 h 2401"/>
                <a:gd name="T50" fmla="*/ 1 w 5137"/>
                <a:gd name="T51" fmla="*/ 39 h 2401"/>
                <a:gd name="T52" fmla="*/ 1 w 5137"/>
                <a:gd name="T53" fmla="*/ 40 h 2401"/>
                <a:gd name="T54" fmla="*/ 1 w 5137"/>
                <a:gd name="T55" fmla="*/ 41 h 2401"/>
                <a:gd name="T56" fmla="*/ 1 w 5137"/>
                <a:gd name="T57" fmla="*/ 43 h 2401"/>
                <a:gd name="T58" fmla="*/ 1 w 5137"/>
                <a:gd name="T59" fmla="*/ 44 h 2401"/>
                <a:gd name="T60" fmla="*/ 1 w 5137"/>
                <a:gd name="T61" fmla="*/ 44 h 2401"/>
                <a:gd name="T62" fmla="*/ 1 w 5137"/>
                <a:gd name="T63" fmla="*/ 44 h 2401"/>
                <a:gd name="T64" fmla="*/ 1 w 5137"/>
                <a:gd name="T65" fmla="*/ 44 h 2401"/>
                <a:gd name="T66" fmla="*/ 1 w 5137"/>
                <a:gd name="T67" fmla="*/ 45 h 2401"/>
                <a:gd name="T68" fmla="*/ 1 w 5137"/>
                <a:gd name="T69" fmla="*/ 47 h 2401"/>
                <a:gd name="T70" fmla="*/ 1 w 5137"/>
                <a:gd name="T71" fmla="*/ 47 h 2401"/>
                <a:gd name="T72" fmla="*/ 1 w 5137"/>
                <a:gd name="T73" fmla="*/ 47 h 2401"/>
                <a:gd name="T74" fmla="*/ 1 w 5137"/>
                <a:gd name="T75" fmla="*/ 47 h 2401"/>
                <a:gd name="T76" fmla="*/ 1 w 5137"/>
                <a:gd name="T77" fmla="*/ 47 h 2401"/>
                <a:gd name="T78" fmla="*/ 1 w 5137"/>
                <a:gd name="T79" fmla="*/ 47 h 2401"/>
                <a:gd name="T80" fmla="*/ 1 w 5137"/>
                <a:gd name="T81" fmla="*/ 47 h 2401"/>
                <a:gd name="T82" fmla="*/ 1 w 5137"/>
                <a:gd name="T83" fmla="*/ 46 h 2401"/>
                <a:gd name="T84" fmla="*/ 1 w 5137"/>
                <a:gd name="T85" fmla="*/ 46 h 2401"/>
                <a:gd name="T86" fmla="*/ 1 w 5137"/>
                <a:gd name="T87" fmla="*/ 46 h 2401"/>
                <a:gd name="T88" fmla="*/ 1 w 5137"/>
                <a:gd name="T89" fmla="*/ 46 h 2401"/>
                <a:gd name="T90" fmla="*/ 1 w 5137"/>
                <a:gd name="T91" fmla="*/ 46 h 2401"/>
                <a:gd name="T92" fmla="*/ 1 w 5137"/>
                <a:gd name="T93" fmla="*/ 46 h 2401"/>
                <a:gd name="T94" fmla="*/ 1 w 5137"/>
                <a:gd name="T95" fmla="*/ 46 h 2401"/>
                <a:gd name="T96" fmla="*/ 1 w 5137"/>
                <a:gd name="T97" fmla="*/ 47 h 2401"/>
                <a:gd name="T98" fmla="*/ 1 w 5137"/>
                <a:gd name="T99" fmla="*/ 47 h 2401"/>
                <a:gd name="T100" fmla="*/ 1 w 5137"/>
                <a:gd name="T101" fmla="*/ 47 h 2401"/>
                <a:gd name="T102" fmla="*/ 1 w 5137"/>
                <a:gd name="T103" fmla="*/ 47 h 2401"/>
                <a:gd name="T104" fmla="*/ 1 w 5137"/>
                <a:gd name="T105" fmla="*/ 47 h 2401"/>
                <a:gd name="T106" fmla="*/ 1 w 5137"/>
                <a:gd name="T107" fmla="*/ 47 h 2401"/>
                <a:gd name="T108" fmla="*/ 1 w 5137"/>
                <a:gd name="T109" fmla="*/ 48 h 2401"/>
                <a:gd name="T110" fmla="*/ 1 w 5137"/>
                <a:gd name="T111" fmla="*/ 48 h 2401"/>
                <a:gd name="T112" fmla="*/ 1 w 5137"/>
                <a:gd name="T113" fmla="*/ 48 h 2401"/>
                <a:gd name="T114" fmla="*/ 1 w 5137"/>
                <a:gd name="T115" fmla="*/ 49 h 2401"/>
                <a:gd name="T116" fmla="*/ 1 w 5137"/>
                <a:gd name="T117" fmla="*/ 49 h 2401"/>
                <a:gd name="T118" fmla="*/ 1 w 5137"/>
                <a:gd name="T119" fmla="*/ 50 h 2401"/>
                <a:gd name="T120" fmla="*/ 1 w 5137"/>
                <a:gd name="T121" fmla="*/ 50 h 2401"/>
                <a:gd name="T122" fmla="*/ 1 w 5137"/>
                <a:gd name="T123" fmla="*/ 51 h 2401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5137"/>
                <a:gd name="T187" fmla="*/ 0 h 2401"/>
                <a:gd name="T188" fmla="*/ 5137 w 5137"/>
                <a:gd name="T189" fmla="*/ 2401 h 2401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5137" h="2401">
                  <a:moveTo>
                    <a:pt x="0" y="17"/>
                  </a:moveTo>
                  <a:lnTo>
                    <a:pt x="48" y="0"/>
                  </a:lnTo>
                  <a:lnTo>
                    <a:pt x="86" y="0"/>
                  </a:lnTo>
                  <a:lnTo>
                    <a:pt x="117" y="0"/>
                  </a:lnTo>
                  <a:lnTo>
                    <a:pt x="146" y="8"/>
                  </a:lnTo>
                  <a:lnTo>
                    <a:pt x="175" y="16"/>
                  </a:lnTo>
                  <a:lnTo>
                    <a:pt x="204" y="32"/>
                  </a:lnTo>
                  <a:lnTo>
                    <a:pt x="234" y="47"/>
                  </a:lnTo>
                  <a:lnTo>
                    <a:pt x="263" y="64"/>
                  </a:lnTo>
                  <a:lnTo>
                    <a:pt x="292" y="80"/>
                  </a:lnTo>
                  <a:lnTo>
                    <a:pt x="322" y="95"/>
                  </a:lnTo>
                  <a:lnTo>
                    <a:pt x="341" y="112"/>
                  </a:lnTo>
                  <a:lnTo>
                    <a:pt x="360" y="136"/>
                  </a:lnTo>
                  <a:lnTo>
                    <a:pt x="370" y="160"/>
                  </a:lnTo>
                  <a:lnTo>
                    <a:pt x="389" y="184"/>
                  </a:lnTo>
                  <a:lnTo>
                    <a:pt x="418" y="208"/>
                  </a:lnTo>
                  <a:lnTo>
                    <a:pt x="439" y="224"/>
                  </a:lnTo>
                  <a:lnTo>
                    <a:pt x="458" y="240"/>
                  </a:lnTo>
                  <a:lnTo>
                    <a:pt x="487" y="256"/>
                  </a:lnTo>
                  <a:lnTo>
                    <a:pt x="507" y="280"/>
                  </a:lnTo>
                  <a:lnTo>
                    <a:pt x="526" y="304"/>
                  </a:lnTo>
                  <a:lnTo>
                    <a:pt x="537" y="328"/>
                  </a:lnTo>
                  <a:lnTo>
                    <a:pt x="546" y="360"/>
                  </a:lnTo>
                  <a:lnTo>
                    <a:pt x="556" y="384"/>
                  </a:lnTo>
                  <a:lnTo>
                    <a:pt x="575" y="424"/>
                  </a:lnTo>
                  <a:lnTo>
                    <a:pt x="575" y="448"/>
                  </a:lnTo>
                  <a:lnTo>
                    <a:pt x="585" y="464"/>
                  </a:lnTo>
                  <a:lnTo>
                    <a:pt x="585" y="488"/>
                  </a:lnTo>
                  <a:lnTo>
                    <a:pt x="595" y="520"/>
                  </a:lnTo>
                  <a:lnTo>
                    <a:pt x="595" y="544"/>
                  </a:lnTo>
                  <a:lnTo>
                    <a:pt x="604" y="568"/>
                  </a:lnTo>
                  <a:lnTo>
                    <a:pt x="604" y="600"/>
                  </a:lnTo>
                  <a:lnTo>
                    <a:pt x="604" y="624"/>
                  </a:lnTo>
                  <a:lnTo>
                    <a:pt x="614" y="648"/>
                  </a:lnTo>
                  <a:lnTo>
                    <a:pt x="624" y="665"/>
                  </a:lnTo>
                  <a:lnTo>
                    <a:pt x="633" y="696"/>
                  </a:lnTo>
                  <a:lnTo>
                    <a:pt x="644" y="713"/>
                  </a:lnTo>
                  <a:lnTo>
                    <a:pt x="654" y="744"/>
                  </a:lnTo>
                  <a:lnTo>
                    <a:pt x="663" y="761"/>
                  </a:lnTo>
                  <a:lnTo>
                    <a:pt x="673" y="785"/>
                  </a:lnTo>
                  <a:lnTo>
                    <a:pt x="702" y="833"/>
                  </a:lnTo>
                  <a:lnTo>
                    <a:pt x="721" y="872"/>
                  </a:lnTo>
                  <a:lnTo>
                    <a:pt x="741" y="913"/>
                  </a:lnTo>
                  <a:lnTo>
                    <a:pt x="761" y="937"/>
                  </a:lnTo>
                  <a:lnTo>
                    <a:pt x="780" y="961"/>
                  </a:lnTo>
                  <a:lnTo>
                    <a:pt x="800" y="1001"/>
                  </a:lnTo>
                  <a:lnTo>
                    <a:pt x="809" y="1033"/>
                  </a:lnTo>
                  <a:lnTo>
                    <a:pt x="809" y="1057"/>
                  </a:lnTo>
                  <a:lnTo>
                    <a:pt x="809" y="1081"/>
                  </a:lnTo>
                  <a:lnTo>
                    <a:pt x="819" y="1113"/>
                  </a:lnTo>
                  <a:lnTo>
                    <a:pt x="829" y="1144"/>
                  </a:lnTo>
                  <a:lnTo>
                    <a:pt x="838" y="1168"/>
                  </a:lnTo>
                  <a:lnTo>
                    <a:pt x="848" y="1192"/>
                  </a:lnTo>
                  <a:lnTo>
                    <a:pt x="869" y="1216"/>
                  </a:lnTo>
                  <a:lnTo>
                    <a:pt x="898" y="1241"/>
                  </a:lnTo>
                  <a:lnTo>
                    <a:pt x="917" y="1265"/>
                  </a:lnTo>
                  <a:lnTo>
                    <a:pt x="946" y="1289"/>
                  </a:lnTo>
                  <a:lnTo>
                    <a:pt x="976" y="1313"/>
                  </a:lnTo>
                  <a:lnTo>
                    <a:pt x="995" y="1345"/>
                  </a:lnTo>
                  <a:lnTo>
                    <a:pt x="1005" y="1361"/>
                  </a:lnTo>
                  <a:lnTo>
                    <a:pt x="1024" y="1393"/>
                  </a:lnTo>
                  <a:lnTo>
                    <a:pt x="1034" y="1409"/>
                  </a:lnTo>
                  <a:lnTo>
                    <a:pt x="1044" y="1441"/>
                  </a:lnTo>
                  <a:lnTo>
                    <a:pt x="1063" y="1465"/>
                  </a:lnTo>
                  <a:lnTo>
                    <a:pt x="1093" y="1497"/>
                  </a:lnTo>
                  <a:lnTo>
                    <a:pt x="1112" y="1521"/>
                  </a:lnTo>
                  <a:lnTo>
                    <a:pt x="1132" y="1545"/>
                  </a:lnTo>
                  <a:lnTo>
                    <a:pt x="1161" y="1577"/>
                  </a:lnTo>
                  <a:lnTo>
                    <a:pt x="1181" y="1609"/>
                  </a:lnTo>
                  <a:lnTo>
                    <a:pt x="1200" y="1641"/>
                  </a:lnTo>
                  <a:lnTo>
                    <a:pt x="1210" y="1657"/>
                  </a:lnTo>
                  <a:lnTo>
                    <a:pt x="1220" y="1690"/>
                  </a:lnTo>
                  <a:lnTo>
                    <a:pt x="1229" y="1714"/>
                  </a:lnTo>
                  <a:lnTo>
                    <a:pt x="1239" y="1745"/>
                  </a:lnTo>
                  <a:lnTo>
                    <a:pt x="1249" y="1762"/>
                  </a:lnTo>
                  <a:lnTo>
                    <a:pt x="1268" y="1793"/>
                  </a:lnTo>
                  <a:lnTo>
                    <a:pt x="1278" y="1810"/>
                  </a:lnTo>
                  <a:lnTo>
                    <a:pt x="1308" y="1841"/>
                  </a:lnTo>
                  <a:lnTo>
                    <a:pt x="1337" y="1865"/>
                  </a:lnTo>
                  <a:lnTo>
                    <a:pt x="1376" y="1906"/>
                  </a:lnTo>
                  <a:lnTo>
                    <a:pt x="1415" y="1930"/>
                  </a:lnTo>
                  <a:lnTo>
                    <a:pt x="1435" y="1945"/>
                  </a:lnTo>
                  <a:lnTo>
                    <a:pt x="1473" y="1962"/>
                  </a:lnTo>
                  <a:lnTo>
                    <a:pt x="1503" y="1978"/>
                  </a:lnTo>
                  <a:lnTo>
                    <a:pt x="1532" y="1993"/>
                  </a:lnTo>
                  <a:lnTo>
                    <a:pt x="1552" y="2010"/>
                  </a:lnTo>
                  <a:lnTo>
                    <a:pt x="1581" y="2026"/>
                  </a:lnTo>
                  <a:lnTo>
                    <a:pt x="1630" y="2041"/>
                  </a:lnTo>
                  <a:lnTo>
                    <a:pt x="1669" y="2058"/>
                  </a:lnTo>
                  <a:lnTo>
                    <a:pt x="1698" y="2058"/>
                  </a:lnTo>
                  <a:lnTo>
                    <a:pt x="1728" y="2065"/>
                  </a:lnTo>
                  <a:lnTo>
                    <a:pt x="1767" y="2065"/>
                  </a:lnTo>
                  <a:lnTo>
                    <a:pt x="1815" y="2074"/>
                  </a:lnTo>
                  <a:lnTo>
                    <a:pt x="1855" y="2074"/>
                  </a:lnTo>
                  <a:lnTo>
                    <a:pt x="1893" y="2082"/>
                  </a:lnTo>
                  <a:lnTo>
                    <a:pt x="1933" y="2089"/>
                  </a:lnTo>
                  <a:lnTo>
                    <a:pt x="1972" y="2089"/>
                  </a:lnTo>
                  <a:lnTo>
                    <a:pt x="2001" y="2098"/>
                  </a:lnTo>
                  <a:lnTo>
                    <a:pt x="2041" y="2106"/>
                  </a:lnTo>
                  <a:lnTo>
                    <a:pt x="2089" y="2122"/>
                  </a:lnTo>
                  <a:lnTo>
                    <a:pt x="2137" y="2130"/>
                  </a:lnTo>
                  <a:lnTo>
                    <a:pt x="2177" y="2146"/>
                  </a:lnTo>
                  <a:lnTo>
                    <a:pt x="2206" y="2154"/>
                  </a:lnTo>
                  <a:lnTo>
                    <a:pt x="2235" y="2170"/>
                  </a:lnTo>
                  <a:lnTo>
                    <a:pt x="2294" y="2186"/>
                  </a:lnTo>
                  <a:lnTo>
                    <a:pt x="2352" y="2194"/>
                  </a:lnTo>
                  <a:lnTo>
                    <a:pt x="2392" y="2202"/>
                  </a:lnTo>
                  <a:lnTo>
                    <a:pt x="2431" y="2202"/>
                  </a:lnTo>
                  <a:lnTo>
                    <a:pt x="2490" y="2210"/>
                  </a:lnTo>
                  <a:lnTo>
                    <a:pt x="2528" y="2217"/>
                  </a:lnTo>
                  <a:lnTo>
                    <a:pt x="2557" y="2217"/>
                  </a:lnTo>
                  <a:lnTo>
                    <a:pt x="2578" y="2217"/>
                  </a:lnTo>
                  <a:lnTo>
                    <a:pt x="2607" y="2217"/>
                  </a:lnTo>
                  <a:lnTo>
                    <a:pt x="2636" y="2217"/>
                  </a:lnTo>
                  <a:lnTo>
                    <a:pt x="2675" y="2210"/>
                  </a:lnTo>
                  <a:lnTo>
                    <a:pt x="2704" y="2210"/>
                  </a:lnTo>
                  <a:lnTo>
                    <a:pt x="2743" y="2210"/>
                  </a:lnTo>
                  <a:lnTo>
                    <a:pt x="2763" y="2210"/>
                  </a:lnTo>
                  <a:lnTo>
                    <a:pt x="2793" y="2194"/>
                  </a:lnTo>
                  <a:lnTo>
                    <a:pt x="2831" y="2194"/>
                  </a:lnTo>
                  <a:lnTo>
                    <a:pt x="2851" y="2186"/>
                  </a:lnTo>
                  <a:lnTo>
                    <a:pt x="2890" y="2186"/>
                  </a:lnTo>
                  <a:lnTo>
                    <a:pt x="2929" y="2186"/>
                  </a:lnTo>
                  <a:lnTo>
                    <a:pt x="2958" y="2186"/>
                  </a:lnTo>
                  <a:lnTo>
                    <a:pt x="3007" y="2170"/>
                  </a:lnTo>
                  <a:lnTo>
                    <a:pt x="3036" y="2170"/>
                  </a:lnTo>
                  <a:lnTo>
                    <a:pt x="3065" y="2162"/>
                  </a:lnTo>
                  <a:lnTo>
                    <a:pt x="3085" y="2162"/>
                  </a:lnTo>
                  <a:lnTo>
                    <a:pt x="3115" y="2162"/>
                  </a:lnTo>
                  <a:lnTo>
                    <a:pt x="3144" y="2154"/>
                  </a:lnTo>
                  <a:lnTo>
                    <a:pt x="3183" y="2154"/>
                  </a:lnTo>
                  <a:lnTo>
                    <a:pt x="3232" y="2154"/>
                  </a:lnTo>
                  <a:lnTo>
                    <a:pt x="3280" y="2162"/>
                  </a:lnTo>
                  <a:lnTo>
                    <a:pt x="3309" y="2170"/>
                  </a:lnTo>
                  <a:lnTo>
                    <a:pt x="3330" y="2170"/>
                  </a:lnTo>
                  <a:lnTo>
                    <a:pt x="3359" y="2170"/>
                  </a:lnTo>
                  <a:lnTo>
                    <a:pt x="3407" y="2170"/>
                  </a:lnTo>
                  <a:lnTo>
                    <a:pt x="3456" y="2170"/>
                  </a:lnTo>
                  <a:lnTo>
                    <a:pt x="3505" y="2178"/>
                  </a:lnTo>
                  <a:lnTo>
                    <a:pt x="3535" y="2178"/>
                  </a:lnTo>
                  <a:lnTo>
                    <a:pt x="3574" y="2178"/>
                  </a:lnTo>
                  <a:lnTo>
                    <a:pt x="3603" y="2178"/>
                  </a:lnTo>
                  <a:lnTo>
                    <a:pt x="3632" y="2178"/>
                  </a:lnTo>
                  <a:lnTo>
                    <a:pt x="3671" y="2178"/>
                  </a:lnTo>
                  <a:lnTo>
                    <a:pt x="3729" y="2186"/>
                  </a:lnTo>
                  <a:lnTo>
                    <a:pt x="3769" y="2186"/>
                  </a:lnTo>
                  <a:lnTo>
                    <a:pt x="3798" y="2186"/>
                  </a:lnTo>
                  <a:lnTo>
                    <a:pt x="3827" y="2186"/>
                  </a:lnTo>
                  <a:lnTo>
                    <a:pt x="3857" y="2186"/>
                  </a:lnTo>
                  <a:lnTo>
                    <a:pt x="3886" y="2186"/>
                  </a:lnTo>
                  <a:lnTo>
                    <a:pt x="3915" y="2186"/>
                  </a:lnTo>
                  <a:lnTo>
                    <a:pt x="3935" y="2186"/>
                  </a:lnTo>
                  <a:lnTo>
                    <a:pt x="3965" y="2186"/>
                  </a:lnTo>
                  <a:lnTo>
                    <a:pt x="3994" y="2186"/>
                  </a:lnTo>
                  <a:lnTo>
                    <a:pt x="4032" y="2186"/>
                  </a:lnTo>
                  <a:lnTo>
                    <a:pt x="4052" y="2186"/>
                  </a:lnTo>
                  <a:lnTo>
                    <a:pt x="4101" y="2194"/>
                  </a:lnTo>
                  <a:lnTo>
                    <a:pt x="4140" y="2202"/>
                  </a:lnTo>
                  <a:lnTo>
                    <a:pt x="4179" y="2210"/>
                  </a:lnTo>
                  <a:lnTo>
                    <a:pt x="4208" y="2210"/>
                  </a:lnTo>
                  <a:lnTo>
                    <a:pt x="4237" y="2217"/>
                  </a:lnTo>
                  <a:lnTo>
                    <a:pt x="4266" y="2217"/>
                  </a:lnTo>
                  <a:lnTo>
                    <a:pt x="4287" y="2217"/>
                  </a:lnTo>
                  <a:lnTo>
                    <a:pt x="4326" y="2226"/>
                  </a:lnTo>
                  <a:lnTo>
                    <a:pt x="4364" y="2234"/>
                  </a:lnTo>
                  <a:lnTo>
                    <a:pt x="4404" y="2241"/>
                  </a:lnTo>
                  <a:lnTo>
                    <a:pt x="4433" y="2250"/>
                  </a:lnTo>
                  <a:lnTo>
                    <a:pt x="4462" y="2250"/>
                  </a:lnTo>
                  <a:lnTo>
                    <a:pt x="4491" y="2250"/>
                  </a:lnTo>
                  <a:lnTo>
                    <a:pt x="4540" y="2265"/>
                  </a:lnTo>
                  <a:lnTo>
                    <a:pt x="4579" y="2282"/>
                  </a:lnTo>
                  <a:lnTo>
                    <a:pt x="4628" y="2298"/>
                  </a:lnTo>
                  <a:lnTo>
                    <a:pt x="4677" y="2306"/>
                  </a:lnTo>
                  <a:lnTo>
                    <a:pt x="4706" y="2313"/>
                  </a:lnTo>
                  <a:lnTo>
                    <a:pt x="4746" y="2322"/>
                  </a:lnTo>
                  <a:lnTo>
                    <a:pt x="4784" y="2330"/>
                  </a:lnTo>
                  <a:lnTo>
                    <a:pt x="4804" y="2338"/>
                  </a:lnTo>
                  <a:lnTo>
                    <a:pt x="4834" y="2346"/>
                  </a:lnTo>
                  <a:lnTo>
                    <a:pt x="4863" y="2354"/>
                  </a:lnTo>
                  <a:lnTo>
                    <a:pt x="4901" y="2362"/>
                  </a:lnTo>
                  <a:lnTo>
                    <a:pt x="4922" y="2370"/>
                  </a:lnTo>
                  <a:lnTo>
                    <a:pt x="4951" y="2370"/>
                  </a:lnTo>
                  <a:lnTo>
                    <a:pt x="4989" y="2370"/>
                  </a:lnTo>
                  <a:lnTo>
                    <a:pt x="5018" y="2370"/>
                  </a:lnTo>
                  <a:lnTo>
                    <a:pt x="5049" y="2378"/>
                  </a:lnTo>
                  <a:lnTo>
                    <a:pt x="5107" y="2394"/>
                  </a:lnTo>
                  <a:lnTo>
                    <a:pt x="5136" y="2400"/>
                  </a:lnTo>
                </a:path>
              </a:pathLst>
            </a:custGeom>
            <a:noFill/>
            <a:ln w="25400" cap="rnd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7222227" y="2452151"/>
              <a:ext cx="487967" cy="3262844"/>
            </a:xfrm>
            <a:prstGeom prst="rect">
              <a:avLst/>
            </a:prstGeom>
            <a:blipFill>
              <a:blip r:embed="rId2" cstate="print"/>
              <a:tile tx="0" ty="0" sx="100000" sy="100000" flip="none" algn="tl"/>
            </a:blip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Line 12"/>
            <p:cNvSpPr>
              <a:spLocks noChangeShapeType="1"/>
            </p:cNvSpPr>
            <p:nvPr/>
          </p:nvSpPr>
          <p:spPr bwMode="auto">
            <a:xfrm>
              <a:off x="7083396" y="4623868"/>
              <a:ext cx="901707" cy="170951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Line 13"/>
            <p:cNvSpPr>
              <a:spLocks noChangeShapeType="1"/>
            </p:cNvSpPr>
            <p:nvPr/>
          </p:nvSpPr>
          <p:spPr bwMode="auto">
            <a:xfrm>
              <a:off x="3287047" y="2726111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" name="Line 14"/>
            <p:cNvSpPr>
              <a:spLocks noChangeShapeType="1"/>
            </p:cNvSpPr>
            <p:nvPr/>
          </p:nvSpPr>
          <p:spPr bwMode="auto">
            <a:xfrm>
              <a:off x="3431207" y="2670594"/>
              <a:ext cx="378689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" name="Line 15"/>
            <p:cNvSpPr>
              <a:spLocks noChangeShapeType="1"/>
            </p:cNvSpPr>
            <p:nvPr/>
          </p:nvSpPr>
          <p:spPr bwMode="auto">
            <a:xfrm>
              <a:off x="3656634" y="3015661"/>
              <a:ext cx="356146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Line 16"/>
            <p:cNvSpPr>
              <a:spLocks noChangeShapeType="1"/>
            </p:cNvSpPr>
            <p:nvPr/>
          </p:nvSpPr>
          <p:spPr bwMode="auto">
            <a:xfrm>
              <a:off x="3792715" y="3302690"/>
              <a:ext cx="34253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Line 17"/>
            <p:cNvSpPr>
              <a:spLocks noChangeShapeType="1"/>
            </p:cNvSpPr>
            <p:nvPr/>
          </p:nvSpPr>
          <p:spPr bwMode="auto">
            <a:xfrm>
              <a:off x="3792715" y="3646703"/>
              <a:ext cx="34253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3" name="Line 18"/>
            <p:cNvSpPr>
              <a:spLocks noChangeShapeType="1"/>
            </p:cNvSpPr>
            <p:nvPr/>
          </p:nvSpPr>
          <p:spPr bwMode="auto">
            <a:xfrm>
              <a:off x="4018142" y="4048755"/>
              <a:ext cx="319996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4" name="Line 19"/>
            <p:cNvSpPr>
              <a:spLocks noChangeShapeType="1"/>
            </p:cNvSpPr>
            <p:nvPr/>
          </p:nvSpPr>
          <p:spPr bwMode="auto">
            <a:xfrm>
              <a:off x="4152848" y="4392767"/>
              <a:ext cx="306525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5" name="Line 20"/>
            <p:cNvSpPr>
              <a:spLocks noChangeShapeType="1"/>
            </p:cNvSpPr>
            <p:nvPr/>
          </p:nvSpPr>
          <p:spPr bwMode="auto">
            <a:xfrm>
              <a:off x="4378275" y="4794819"/>
              <a:ext cx="283982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Line 21"/>
            <p:cNvSpPr>
              <a:spLocks noChangeShapeType="1"/>
            </p:cNvSpPr>
            <p:nvPr/>
          </p:nvSpPr>
          <p:spPr bwMode="auto">
            <a:xfrm>
              <a:off x="4558341" y="5139887"/>
              <a:ext cx="265976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grpSp>
          <p:nvGrpSpPr>
            <p:cNvPr id="17" name="Group 16"/>
            <p:cNvGrpSpPr>
              <a:grpSpLocks/>
            </p:cNvGrpSpPr>
            <p:nvPr/>
          </p:nvGrpSpPr>
          <p:grpSpPr bwMode="auto">
            <a:xfrm>
              <a:off x="603074" y="5834240"/>
              <a:ext cx="660" cy="953948"/>
              <a:chOff x="4820" y="4241"/>
              <a:chExt cx="660" cy="904"/>
            </a:xfrm>
          </p:grpSpPr>
          <p:sp>
            <p:nvSpPr>
              <p:cNvPr id="37" name="Line 23"/>
              <p:cNvSpPr>
                <a:spLocks noChangeShapeType="1"/>
              </p:cNvSpPr>
              <p:nvPr/>
            </p:nvSpPr>
            <p:spPr bwMode="auto">
              <a:xfrm>
                <a:off x="4825" y="4407"/>
                <a:ext cx="0" cy="59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stealth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8" name="Rectangle 37"/>
              <p:cNvSpPr>
                <a:spLocks noChangeArrowheads="1"/>
              </p:cNvSpPr>
              <p:nvPr/>
            </p:nvSpPr>
            <p:spPr bwMode="auto">
              <a:xfrm>
                <a:off x="4820" y="4712"/>
                <a:ext cx="233" cy="4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pPr eaLnBrk="0" hangingPunct="0"/>
                <a:r>
                  <a:rPr lang="en-US" sz="2400" dirty="0">
                    <a:latin typeface="Times New Roman" pitchFamily="18" charset="0"/>
                  </a:rPr>
                  <a:t>z</a:t>
                </a:r>
              </a:p>
            </p:txBody>
          </p:sp>
          <p:sp>
            <p:nvSpPr>
              <p:cNvPr id="39" name="Line 25"/>
              <p:cNvSpPr>
                <a:spLocks noChangeShapeType="1"/>
              </p:cNvSpPr>
              <p:nvPr/>
            </p:nvSpPr>
            <p:spPr bwMode="auto">
              <a:xfrm>
                <a:off x="4825" y="4407"/>
                <a:ext cx="459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stealth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40" name="Rectangle 39"/>
              <p:cNvSpPr>
                <a:spLocks noChangeArrowheads="1"/>
              </p:cNvSpPr>
              <p:nvPr/>
            </p:nvSpPr>
            <p:spPr bwMode="auto">
              <a:xfrm>
                <a:off x="5236" y="4241"/>
                <a:ext cx="244" cy="43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000"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pPr eaLnBrk="0" hangingPunct="0"/>
                <a:r>
                  <a:rPr lang="en-US" sz="2400" dirty="0">
                    <a:latin typeface="Times New Roman" pitchFamily="18" charset="0"/>
                  </a:rPr>
                  <a:t>x</a:t>
                </a:r>
              </a:p>
            </p:txBody>
          </p:sp>
        </p:grp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 rot="939529">
              <a:off x="914400" y="2326580"/>
              <a:ext cx="2771100" cy="81043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Line 91"/>
            <p:cNvSpPr>
              <a:spLocks noChangeShapeType="1"/>
            </p:cNvSpPr>
            <p:nvPr/>
          </p:nvSpPr>
          <p:spPr bwMode="auto">
            <a:xfrm rot="939529">
              <a:off x="3189368" y="2575895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Line 92"/>
            <p:cNvSpPr>
              <a:spLocks noChangeShapeType="1"/>
            </p:cNvSpPr>
            <p:nvPr/>
          </p:nvSpPr>
          <p:spPr bwMode="auto">
            <a:xfrm rot="939529">
              <a:off x="2998778" y="2522471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1" name="Line 93"/>
            <p:cNvSpPr>
              <a:spLocks noChangeShapeType="1"/>
            </p:cNvSpPr>
            <p:nvPr/>
          </p:nvSpPr>
          <p:spPr bwMode="auto">
            <a:xfrm rot="939529">
              <a:off x="2808189" y="2469046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2" name="Line 94"/>
            <p:cNvSpPr>
              <a:spLocks noChangeShapeType="1"/>
            </p:cNvSpPr>
            <p:nvPr/>
          </p:nvSpPr>
          <p:spPr bwMode="auto">
            <a:xfrm rot="939529">
              <a:off x="3379957" y="2629320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3" name="Line 95"/>
            <p:cNvSpPr>
              <a:spLocks noChangeShapeType="1"/>
            </p:cNvSpPr>
            <p:nvPr/>
          </p:nvSpPr>
          <p:spPr bwMode="auto">
            <a:xfrm rot="939529">
              <a:off x="1728181" y="2166307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4" name="Line 96"/>
            <p:cNvSpPr>
              <a:spLocks noChangeShapeType="1"/>
            </p:cNvSpPr>
            <p:nvPr/>
          </p:nvSpPr>
          <p:spPr bwMode="auto">
            <a:xfrm rot="939529">
              <a:off x="2045831" y="2255348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5" name="Line 97"/>
            <p:cNvSpPr>
              <a:spLocks noChangeShapeType="1"/>
            </p:cNvSpPr>
            <p:nvPr/>
          </p:nvSpPr>
          <p:spPr bwMode="auto">
            <a:xfrm rot="939529">
              <a:off x="2299950" y="2326581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6" name="Line 98"/>
            <p:cNvSpPr>
              <a:spLocks noChangeShapeType="1"/>
            </p:cNvSpPr>
            <p:nvPr/>
          </p:nvSpPr>
          <p:spPr bwMode="auto">
            <a:xfrm rot="939529">
              <a:off x="2554069" y="2397814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" name="Line 99"/>
            <p:cNvSpPr>
              <a:spLocks noChangeShapeType="1"/>
            </p:cNvSpPr>
            <p:nvPr/>
          </p:nvSpPr>
          <p:spPr bwMode="auto">
            <a:xfrm rot="939529">
              <a:off x="1283473" y="2041650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" name="Line 100"/>
            <p:cNvSpPr>
              <a:spLocks noChangeShapeType="1"/>
            </p:cNvSpPr>
            <p:nvPr/>
          </p:nvSpPr>
          <p:spPr bwMode="auto">
            <a:xfrm rot="939529">
              <a:off x="1537592" y="2112883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9" name="Line 101"/>
            <p:cNvSpPr>
              <a:spLocks noChangeShapeType="1"/>
            </p:cNvSpPr>
            <p:nvPr/>
          </p:nvSpPr>
          <p:spPr bwMode="auto">
            <a:xfrm rot="939529">
              <a:off x="1092883" y="1988226"/>
              <a:ext cx="0" cy="8104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0" name="Line 102"/>
            <p:cNvSpPr>
              <a:spLocks noChangeShapeType="1"/>
            </p:cNvSpPr>
            <p:nvPr/>
          </p:nvSpPr>
          <p:spPr bwMode="auto">
            <a:xfrm>
              <a:off x="3220401" y="3018081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1" name="Line 103"/>
            <p:cNvSpPr>
              <a:spLocks noChangeShapeType="1"/>
            </p:cNvSpPr>
            <p:nvPr/>
          </p:nvSpPr>
          <p:spPr bwMode="auto">
            <a:xfrm>
              <a:off x="3171417" y="3305667"/>
              <a:ext cx="900332" cy="170950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2" name="Line 107"/>
            <p:cNvSpPr>
              <a:spLocks noChangeShapeType="1"/>
            </p:cNvSpPr>
            <p:nvPr/>
          </p:nvSpPr>
          <p:spPr bwMode="auto">
            <a:xfrm rot="1010829">
              <a:off x="1660629" y="3246338"/>
              <a:ext cx="63092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 rot="1010829">
              <a:off x="2271247" y="3085479"/>
              <a:ext cx="336766" cy="456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eaLnBrk="0" hangingPunct="0"/>
              <a:r>
                <a:rPr lang="en-US" sz="2400" dirty="0">
                  <a:latin typeface="Times New Roman" pitchFamily="18" charset="0"/>
                </a:rPr>
                <a:t>x</a:t>
              </a: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 rot="904813">
              <a:off x="1985044" y="2533317"/>
              <a:ext cx="336766" cy="456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eaLnBrk="0" hangingPunct="0"/>
              <a:r>
                <a:rPr lang="en-US" sz="2400" dirty="0">
                  <a:latin typeface="Times New Roman" pitchFamily="18" charset="0"/>
                </a:rPr>
                <a:t>u</a:t>
              </a:r>
            </a:p>
          </p:txBody>
        </p:sp>
        <p:sp>
          <p:nvSpPr>
            <p:cNvPr id="35" name="Line 107"/>
            <p:cNvSpPr>
              <a:spLocks noChangeShapeType="1"/>
            </p:cNvSpPr>
            <p:nvPr/>
          </p:nvSpPr>
          <p:spPr bwMode="auto">
            <a:xfrm rot="1010829">
              <a:off x="1049601" y="2655856"/>
              <a:ext cx="1992457" cy="361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med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6" name="Line 12"/>
            <p:cNvSpPr>
              <a:spLocks noChangeShapeType="1"/>
            </p:cNvSpPr>
            <p:nvPr/>
          </p:nvSpPr>
          <p:spPr bwMode="auto">
            <a:xfrm>
              <a:off x="7086600" y="3867649"/>
              <a:ext cx="901707" cy="170951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0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41" name="TextBox 91"/>
          <p:cNvSpPr txBox="1"/>
          <p:nvPr/>
        </p:nvSpPr>
        <p:spPr>
          <a:xfrm>
            <a:off x="4691243" y="2971800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/>
            <a:r>
              <a:rPr lang="en-US" u="sng" dirty="0">
                <a:solidFill>
                  <a:srgbClr val="0070C0"/>
                </a:solidFill>
              </a:rPr>
              <a:t>1D River</a:t>
            </a:r>
          </a:p>
        </p:txBody>
      </p:sp>
      <p:sp>
        <p:nvSpPr>
          <p:cNvPr id="42" name="TextBox 92"/>
          <p:cNvSpPr txBox="1"/>
          <p:nvPr/>
        </p:nvSpPr>
        <p:spPr>
          <a:xfrm>
            <a:off x="6291443" y="2971800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/>
            <a:r>
              <a:rPr lang="en-US" u="sng" dirty="0">
                <a:solidFill>
                  <a:srgbClr val="0070C0"/>
                </a:solidFill>
              </a:rPr>
              <a:t>1D Reservoir</a:t>
            </a:r>
          </a:p>
        </p:txBody>
      </p:sp>
      <p:pic>
        <p:nvPicPr>
          <p:cNvPr id="43" name="Picture 42" descr="C:\Users\q0hectes\AppData\Local\Microsoft\Windows\Temporary Internet Files\Content.IE5\5RIMDWWB\Cycle02-Transparent-Blue[1].png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13315" y="4852358"/>
            <a:ext cx="365760" cy="179277"/>
          </a:xfrm>
          <a:prstGeom prst="rect">
            <a:avLst/>
          </a:prstGeom>
          <a:noFill/>
        </p:spPr>
      </p:pic>
      <p:pic>
        <p:nvPicPr>
          <p:cNvPr id="44" name="Picture 43" descr="C:\Users\q0hectes\AppData\Local\Microsoft\Windows\Temporary Internet Files\Content.IE5\5RIMDWWB\Cycle02-Transparent-Blue[1].png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13315" y="4615602"/>
            <a:ext cx="365760" cy="177791"/>
          </a:xfrm>
          <a:prstGeom prst="rect">
            <a:avLst/>
          </a:prstGeom>
          <a:noFill/>
        </p:spPr>
      </p:pic>
      <p:pic>
        <p:nvPicPr>
          <p:cNvPr id="45" name="Picture 44" descr="C:\Users\q0hectes\AppData\Local\Microsoft\Windows\Temporary Internet Files\Content.IE5\5RIMDWWB\Cycle02-Transparent-Blue[1].png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13315" y="4370674"/>
            <a:ext cx="365760" cy="179277"/>
          </a:xfrm>
          <a:prstGeom prst="rect">
            <a:avLst/>
          </a:prstGeom>
          <a:noFill/>
        </p:spPr>
      </p:pic>
      <p:pic>
        <p:nvPicPr>
          <p:cNvPr id="46" name="Picture 45" descr="C:\Users\q0hectes\AppData\Local\Microsoft\Windows\Temporary Internet Files\Content.IE5\5RIMDWWB\Cycle02-Transparent-Blue[1].png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13315" y="5089122"/>
            <a:ext cx="365760" cy="179277"/>
          </a:xfrm>
          <a:prstGeom prst="rect">
            <a:avLst/>
          </a:prstGeom>
          <a:noFill/>
        </p:spPr>
      </p:pic>
      <p:sp>
        <p:nvSpPr>
          <p:cNvPr id="47" name="Line 39"/>
          <p:cNvSpPr>
            <a:spLocks noChangeShapeType="1"/>
          </p:cNvSpPr>
          <p:nvPr/>
        </p:nvSpPr>
        <p:spPr bwMode="auto">
          <a:xfrm>
            <a:off x="6871203" y="3848162"/>
            <a:ext cx="0" cy="2199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lg"/>
          </a:ln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48" name="Line 39"/>
          <p:cNvSpPr>
            <a:spLocks noChangeShapeType="1"/>
          </p:cNvSpPr>
          <p:nvPr/>
        </p:nvSpPr>
        <p:spPr bwMode="auto">
          <a:xfrm>
            <a:off x="7102511" y="3846528"/>
            <a:ext cx="0" cy="2199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lg"/>
          </a:ln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49" name="Line 39"/>
          <p:cNvSpPr>
            <a:spLocks noChangeShapeType="1"/>
          </p:cNvSpPr>
          <p:nvPr/>
        </p:nvSpPr>
        <p:spPr bwMode="auto">
          <a:xfrm>
            <a:off x="7306535" y="3851976"/>
            <a:ext cx="0" cy="2199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lg"/>
          </a:ln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3925891" y="5577840"/>
            <a:ext cx="640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3997840-DFC3-8E4A-B6A1-4EDB393A720E}"/>
              </a:ext>
            </a:extLst>
          </p:cNvPr>
          <p:cNvSpPr txBox="1"/>
          <p:nvPr/>
        </p:nvSpPr>
        <p:spPr>
          <a:xfrm>
            <a:off x="381000" y="1524000"/>
            <a:ext cx="407646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Objective: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 integrated one-dimensional (1D) water quality simulation and analysis capabilities for HEC-ResSim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Temperature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Eutrophication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Dissolved oxygen, nutrients, algae,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General Constituents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Conservative and non-conservative</a:t>
            </a:r>
          </a:p>
        </p:txBody>
      </p:sp>
    </p:spTree>
    <p:extLst>
      <p:ext uri="{BB962C8B-B14F-4D97-AF65-F5344CB8AC3E}">
        <p14:creationId xmlns:p14="http://schemas.microsoft.com/office/powerpoint/2010/main" val="911584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30540"/>
            <a:ext cx="5867400" cy="523220"/>
          </a:xfrm>
        </p:spPr>
        <p:txBody>
          <a:bodyPr>
            <a:spAutoFit/>
          </a:bodyPr>
          <a:lstStyle/>
          <a:p>
            <a:r>
              <a:rPr lang="en-US" dirty="0"/>
              <a:t>Approach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447800"/>
            <a:ext cx="7772400" cy="4114800"/>
          </a:xfrm>
        </p:spPr>
        <p:txBody>
          <a:bodyPr/>
          <a:lstStyle/>
          <a:p>
            <a:pPr eaLnBrk="1" hangingPunct="1"/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ClearWater</a:t>
            </a:r>
            <a:r>
              <a:rPr lang="en-US" sz="1800" b="1" dirty="0">
                <a:latin typeface="Arial" charset="0"/>
                <a:cs typeface="Arial" charset="0"/>
              </a:rPr>
              <a:t> Engine and Modules (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C</a:t>
            </a:r>
            <a:r>
              <a:rPr lang="en-US" sz="1800" b="1" dirty="0">
                <a:latin typeface="Arial" charset="0"/>
                <a:cs typeface="Arial" charset="0"/>
              </a:rPr>
              <a:t>omputational 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L</a:t>
            </a:r>
            <a:r>
              <a:rPr lang="en-US" sz="1800" b="1" dirty="0">
                <a:latin typeface="Arial" charset="0"/>
                <a:cs typeface="Arial" charset="0"/>
              </a:rPr>
              <a:t>ibrary for 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E</a:t>
            </a:r>
            <a:r>
              <a:rPr lang="en-US" sz="1800" b="1" dirty="0">
                <a:latin typeface="Arial" charset="0"/>
                <a:cs typeface="Arial" charset="0"/>
              </a:rPr>
              <a:t>nvironmental 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A</a:t>
            </a:r>
            <a:r>
              <a:rPr lang="en-US" sz="1800" b="1" dirty="0">
                <a:latin typeface="Arial" charset="0"/>
                <a:cs typeface="Arial" charset="0"/>
              </a:rPr>
              <a:t>nalysis and 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R</a:t>
            </a:r>
            <a:r>
              <a:rPr lang="en-US" sz="1800" b="1" dirty="0">
                <a:latin typeface="Arial" charset="0"/>
                <a:cs typeface="Arial" charset="0"/>
              </a:rPr>
              <a:t>estoration of </a:t>
            </a:r>
            <a:r>
              <a:rPr lang="en-US" sz="1800" b="1" dirty="0">
                <a:solidFill>
                  <a:srgbClr val="00B0F0"/>
                </a:solidFill>
                <a:latin typeface="Arial" charset="0"/>
                <a:cs typeface="Arial" charset="0"/>
              </a:rPr>
              <a:t>Water</a:t>
            </a:r>
            <a:r>
              <a:rPr lang="en-US" sz="1800" b="1" dirty="0">
                <a:latin typeface="Arial" charset="0"/>
                <a:cs typeface="Arial" charset="0"/>
              </a:rPr>
              <a:t>sheds) </a:t>
            </a:r>
            <a:r>
              <a:rPr lang="en-US" sz="1800" dirty="0">
                <a:latin typeface="Arial" charset="0"/>
                <a:cs typeface="Arial" charset="0"/>
              </a:rPr>
              <a:t>:</a:t>
            </a:r>
          </a:p>
          <a:p>
            <a:pPr lvl="1" eaLnBrk="1" hangingPunct="1"/>
            <a:r>
              <a:rPr lang="en-US" sz="1600" dirty="0">
                <a:solidFill>
                  <a:srgbClr val="00B0F0"/>
                </a:solidFill>
                <a:latin typeface="Arial" charset="0"/>
                <a:cs typeface="Arial" charset="0"/>
              </a:rPr>
              <a:t>ClearWater</a:t>
            </a:r>
            <a:r>
              <a:rPr lang="en-US" sz="1600" dirty="0">
                <a:latin typeface="Arial" charset="0"/>
                <a:cs typeface="Arial" charset="0"/>
              </a:rPr>
              <a:t> Water Quality Engine: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Hydrodynamics and transport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Communication with ResSim decision engine &amp; WQ libraries</a:t>
            </a:r>
          </a:p>
          <a:p>
            <a:pPr lvl="1" eaLnBrk="1" hangingPunct="1"/>
            <a:r>
              <a:rPr lang="en-US" sz="1600" dirty="0">
                <a:solidFill>
                  <a:srgbClr val="00B0F0"/>
                </a:solidFill>
                <a:latin typeface="Arial" charset="0"/>
                <a:cs typeface="Arial" charset="0"/>
              </a:rPr>
              <a:t>ClearWater</a:t>
            </a:r>
            <a:r>
              <a:rPr lang="en-US" sz="1600" dirty="0">
                <a:latin typeface="Arial" charset="0"/>
                <a:cs typeface="Arial" charset="0"/>
              </a:rPr>
              <a:t> Water Quality Modules: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Simulate vertically stratified water column</a:t>
            </a:r>
          </a:p>
          <a:p>
            <a:pPr lvl="1" eaLnBrk="1" hangingPunct="1"/>
            <a:r>
              <a:rPr lang="en-US" sz="1600" dirty="0">
                <a:latin typeface="Arial" charset="0"/>
                <a:cs typeface="Arial" charset="0"/>
              </a:rPr>
              <a:t>Plug-in interface for kinetics libraries: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Facilitate rapid future expansion of WQ capabilities</a:t>
            </a:r>
          </a:p>
          <a:p>
            <a:pPr lvl="1" eaLnBrk="1" hangingPunct="1"/>
            <a:r>
              <a:rPr lang="en-US" sz="1600" dirty="0">
                <a:latin typeface="Arial" charset="0"/>
                <a:cs typeface="Arial" charset="0"/>
              </a:rPr>
              <a:t>Leverage existing software:</a:t>
            </a:r>
          </a:p>
          <a:p>
            <a:pPr lvl="2" eaLnBrk="1" hangingPunct="1"/>
            <a:r>
              <a:rPr lang="en-US" sz="1600" dirty="0">
                <a:solidFill>
                  <a:srgbClr val="00B0F0"/>
                </a:solidFill>
                <a:latin typeface="Arial" charset="0"/>
                <a:cs typeface="Arial" charset="0"/>
              </a:rPr>
              <a:t>ClearWater</a:t>
            </a:r>
            <a:r>
              <a:rPr lang="en-US" sz="1600" dirty="0">
                <a:latin typeface="Arial" charset="0"/>
                <a:cs typeface="Arial" charset="0"/>
              </a:rPr>
              <a:t> Modules (Temperature, nutrients, etc.)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CE-QUAL-W2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HEC-RAS</a:t>
            </a:r>
          </a:p>
          <a:p>
            <a:pPr lvl="2" eaLnBrk="1" hangingPunct="1"/>
            <a:r>
              <a:rPr lang="en-US" sz="1600" dirty="0">
                <a:latin typeface="Arial" charset="0"/>
                <a:cs typeface="Arial" charset="0"/>
              </a:rPr>
              <a:t>HEC-5Q</a:t>
            </a:r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4160" y="4724400"/>
            <a:ext cx="4724400" cy="1883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008356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16244</TotalTime>
  <Words>2066</Words>
  <Application>Microsoft Macintosh PowerPoint</Application>
  <PresentationFormat>On-screen Show (4:3)</PresentationFormat>
  <Paragraphs>336</Paragraphs>
  <Slides>27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Cambria Math</vt:lpstr>
      <vt:lpstr>inherit</vt:lpstr>
      <vt:lpstr>Open Sans</vt:lpstr>
      <vt:lpstr>Times New Roman</vt:lpstr>
      <vt:lpstr>Default Design</vt:lpstr>
      <vt:lpstr>PowerPoint Presentation</vt:lpstr>
      <vt:lpstr>Project Purpose - Recap </vt:lpstr>
      <vt:lpstr>Integrated Watershed Water Quality Modeling</vt:lpstr>
      <vt:lpstr>Integration Software for Planning and Real-Time Modeling</vt:lpstr>
      <vt:lpstr>Benefits </vt:lpstr>
      <vt:lpstr>Approach</vt:lpstr>
      <vt:lpstr>Approach</vt:lpstr>
      <vt:lpstr>Approach</vt:lpstr>
      <vt:lpstr>Approach</vt:lpstr>
      <vt:lpstr>Approach</vt:lpstr>
      <vt:lpstr>Field Engagement</vt:lpstr>
      <vt:lpstr>Scheduled Products</vt:lpstr>
      <vt:lpstr>Scheduled Products</vt:lpstr>
      <vt:lpstr>Scheduled Products</vt:lpstr>
      <vt:lpstr>Additional Products/Achievements </vt:lpstr>
      <vt:lpstr>Additional Products/Achievements </vt:lpstr>
      <vt:lpstr>FY 16 - 21 Accomplishments Water Quality Transport Engine</vt:lpstr>
      <vt:lpstr>FY 16 - 21 Accomplishments Density-Stratified Reservoirs</vt:lpstr>
      <vt:lpstr>FY 16 - 21 Accomplishments</vt:lpstr>
      <vt:lpstr>FY 16 - 21 Accomplishments</vt:lpstr>
      <vt:lpstr>FY 16 - 21 Accomplishments</vt:lpstr>
      <vt:lpstr>FY 16 - 21 Accomplishments</vt:lpstr>
      <vt:lpstr>FY 16 - 21 Accomplishments</vt:lpstr>
      <vt:lpstr>FY 16 - 21 Accomplishments</vt:lpstr>
      <vt:lpstr>FY 21 Accomplishment Technical Transfer</vt:lpstr>
      <vt:lpstr>Synopsis </vt:lpstr>
      <vt:lpstr>PowerPoint Presentation</vt:lpstr>
    </vt:vector>
  </TitlesOfParts>
  <Company>ERDC, Coastal &amp; Hydraulics Lab.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SWWRP Template PR</dc:title>
  <dc:creator>Nick Kraus</dc:creator>
  <cp:lastModifiedBy>Todd Steissberg</cp:lastModifiedBy>
  <cp:revision>718</cp:revision>
  <dcterms:created xsi:type="dcterms:W3CDTF">2002-05-16T15:57:50Z</dcterms:created>
  <dcterms:modified xsi:type="dcterms:W3CDTF">2021-10-09T16:29:08Z</dcterms:modified>
</cp:coreProperties>
</file>

<file path=docProps/thumbnail.jpeg>
</file>